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handoutMasterIdLst>
    <p:handoutMasterId r:id="rId68"/>
  </p:handoutMasterIdLst>
  <p:sldIdLst>
    <p:sldId id="317" r:id="rId3"/>
    <p:sldId id="257" r:id="rId4"/>
    <p:sldId id="258" r:id="rId5"/>
    <p:sldId id="259" r:id="rId6"/>
    <p:sldId id="325" r:id="rId7"/>
    <p:sldId id="318" r:id="rId8"/>
    <p:sldId id="260" r:id="rId9"/>
    <p:sldId id="261" r:id="rId10"/>
    <p:sldId id="326" r:id="rId11"/>
    <p:sldId id="262" r:id="rId12"/>
    <p:sldId id="319" r:id="rId13"/>
    <p:sldId id="365" r:id="rId14"/>
    <p:sldId id="320" r:id="rId15"/>
    <p:sldId id="321" r:id="rId16"/>
    <p:sldId id="322" r:id="rId17"/>
    <p:sldId id="327" r:id="rId18"/>
    <p:sldId id="324" r:id="rId19"/>
    <p:sldId id="328" r:id="rId20"/>
    <p:sldId id="329" r:id="rId21"/>
    <p:sldId id="330" r:id="rId22"/>
    <p:sldId id="331" r:id="rId23"/>
    <p:sldId id="298" r:id="rId24"/>
    <p:sldId id="300" r:id="rId25"/>
    <p:sldId id="301" r:id="rId26"/>
    <p:sldId id="302" r:id="rId27"/>
    <p:sldId id="303" r:id="rId28"/>
    <p:sldId id="304" r:id="rId29"/>
    <p:sldId id="263" r:id="rId30"/>
    <p:sldId id="332" r:id="rId31"/>
    <p:sldId id="333" r:id="rId32"/>
    <p:sldId id="334" r:id="rId33"/>
    <p:sldId id="335" r:id="rId34"/>
    <p:sldId id="336" r:id="rId35"/>
    <p:sldId id="337" r:id="rId36"/>
    <p:sldId id="338" r:id="rId37"/>
    <p:sldId id="339" r:id="rId38"/>
    <p:sldId id="296" r:id="rId39"/>
    <p:sldId id="340" r:id="rId40"/>
    <p:sldId id="342" r:id="rId41"/>
    <p:sldId id="343" r:id="rId42"/>
    <p:sldId id="344" r:id="rId43"/>
    <p:sldId id="345" r:id="rId44"/>
    <p:sldId id="347" r:id="rId45"/>
    <p:sldId id="341" r:id="rId46"/>
    <p:sldId id="346" r:id="rId47"/>
    <p:sldId id="314" r:id="rId48"/>
    <p:sldId id="348" r:id="rId49"/>
    <p:sldId id="349" r:id="rId50"/>
    <p:sldId id="350" r:id="rId51"/>
    <p:sldId id="351" r:id="rId52"/>
    <p:sldId id="352" r:id="rId53"/>
    <p:sldId id="305" r:id="rId54"/>
    <p:sldId id="353" r:id="rId55"/>
    <p:sldId id="354" r:id="rId56"/>
    <p:sldId id="355" r:id="rId57"/>
    <p:sldId id="356" r:id="rId58"/>
    <p:sldId id="358" r:id="rId59"/>
    <p:sldId id="357" r:id="rId60"/>
    <p:sldId id="359" r:id="rId61"/>
    <p:sldId id="360" r:id="rId62"/>
    <p:sldId id="361" r:id="rId63"/>
    <p:sldId id="362" r:id="rId64"/>
    <p:sldId id="363" r:id="rId65"/>
    <p:sldId id="364" r:id="rId66"/>
  </p:sldIdLst>
  <p:sldSz cx="9144000" cy="6858000" type="screen4x3"/>
  <p:notesSz cx="7315200" cy="9601200"/>
  <p:custDataLst>
    <p:tags r:id="rId69"/>
  </p:custDataLst>
  <p:defaultTextStyle>
    <a:defPPr>
      <a:defRPr lang="en-US"/>
    </a:defPPr>
    <a:lvl1pPr algn="ctr" rtl="0" fontAlgn="base">
      <a:spcBef>
        <a:spcPct val="50000"/>
      </a:spcBef>
      <a:spcAft>
        <a:spcPct val="0"/>
      </a:spcAft>
      <a:defRPr sz="1200" kern="1200">
        <a:solidFill>
          <a:schemeClr val="tx1"/>
        </a:solidFill>
        <a:latin typeface="Verdana" pitchFamily="34" charset="0"/>
        <a:ea typeface="+mn-ea"/>
        <a:cs typeface="Arial" charset="0"/>
      </a:defRPr>
    </a:lvl1pPr>
    <a:lvl2pPr marL="457200" algn="ctr" rtl="0" fontAlgn="base">
      <a:spcBef>
        <a:spcPct val="50000"/>
      </a:spcBef>
      <a:spcAft>
        <a:spcPct val="0"/>
      </a:spcAft>
      <a:defRPr sz="1200" kern="1200">
        <a:solidFill>
          <a:schemeClr val="tx1"/>
        </a:solidFill>
        <a:latin typeface="Verdana" pitchFamily="34" charset="0"/>
        <a:ea typeface="+mn-ea"/>
        <a:cs typeface="Arial" charset="0"/>
      </a:defRPr>
    </a:lvl2pPr>
    <a:lvl3pPr marL="914400" algn="ctr" rtl="0" fontAlgn="base">
      <a:spcBef>
        <a:spcPct val="50000"/>
      </a:spcBef>
      <a:spcAft>
        <a:spcPct val="0"/>
      </a:spcAft>
      <a:defRPr sz="1200" kern="1200">
        <a:solidFill>
          <a:schemeClr val="tx1"/>
        </a:solidFill>
        <a:latin typeface="Verdana" pitchFamily="34" charset="0"/>
        <a:ea typeface="+mn-ea"/>
        <a:cs typeface="Arial" charset="0"/>
      </a:defRPr>
    </a:lvl3pPr>
    <a:lvl4pPr marL="1371600" algn="ctr" rtl="0" fontAlgn="base">
      <a:spcBef>
        <a:spcPct val="50000"/>
      </a:spcBef>
      <a:spcAft>
        <a:spcPct val="0"/>
      </a:spcAft>
      <a:defRPr sz="1200" kern="1200">
        <a:solidFill>
          <a:schemeClr val="tx1"/>
        </a:solidFill>
        <a:latin typeface="Verdana" pitchFamily="34" charset="0"/>
        <a:ea typeface="+mn-ea"/>
        <a:cs typeface="Arial" charset="0"/>
      </a:defRPr>
    </a:lvl4pPr>
    <a:lvl5pPr marL="1828800" algn="ctr" rtl="0" fontAlgn="base">
      <a:spcBef>
        <a:spcPct val="5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Verdana" pitchFamily="34" charset="0"/>
        <a:ea typeface="+mn-ea"/>
        <a:cs typeface="Arial" charset="0"/>
      </a:defRPr>
    </a:lvl6pPr>
    <a:lvl7pPr marL="2743200" algn="l" defTabSz="914400" rtl="0" eaLnBrk="1" latinLnBrk="0" hangingPunct="1">
      <a:defRPr sz="1200" kern="1200">
        <a:solidFill>
          <a:schemeClr val="tx1"/>
        </a:solidFill>
        <a:latin typeface="Verdana" pitchFamily="34" charset="0"/>
        <a:ea typeface="+mn-ea"/>
        <a:cs typeface="Arial" charset="0"/>
      </a:defRPr>
    </a:lvl7pPr>
    <a:lvl8pPr marL="3200400" algn="l" defTabSz="914400" rtl="0" eaLnBrk="1" latinLnBrk="0" hangingPunct="1">
      <a:defRPr sz="1200" kern="1200">
        <a:solidFill>
          <a:schemeClr val="tx1"/>
        </a:solidFill>
        <a:latin typeface="Verdana" pitchFamily="34" charset="0"/>
        <a:ea typeface="+mn-ea"/>
        <a:cs typeface="Arial" charset="0"/>
      </a:defRPr>
    </a:lvl8pPr>
    <a:lvl9pPr marL="3657600" algn="l" defTabSz="914400" rtl="0" eaLnBrk="1" latinLnBrk="0" hangingPunct="1">
      <a:defRPr sz="1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0000CC"/>
    <a:srgbClr val="CC9900"/>
    <a:srgbClr val="FF9900"/>
    <a:srgbClr val="3399FF"/>
    <a:srgbClr val="009900"/>
    <a:srgbClr val="A7A7A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90727" autoAdjust="0"/>
  </p:normalViewPr>
  <p:slideViewPr>
    <p:cSldViewPr snapToGrid="0" snapToObjects="1">
      <p:cViewPr varScale="1">
        <p:scale>
          <a:sx n="61" d="100"/>
          <a:sy n="61" d="100"/>
        </p:scale>
        <p:origin x="-456" y="-78"/>
      </p:cViewPr>
      <p:guideLst>
        <p:guide orient="horz" pos="2160"/>
        <p:guide pos="29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972"/>
    </p:cViewPr>
  </p:sorterViewPr>
  <p:notesViewPr>
    <p:cSldViewPr snapToGrid="0" snapToObjects="1">
      <p:cViewPr varScale="1">
        <p:scale>
          <a:sx n="94" d="100"/>
          <a:sy n="94" d="100"/>
        </p:scale>
        <p:origin x="-3516" y="-102"/>
      </p:cViewPr>
      <p:guideLst>
        <p:guide orient="horz" pos="3023"/>
        <p:guide pos="2303"/>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l" defTabSz="966788">
              <a:spcBef>
                <a:spcPct val="0"/>
              </a:spcBef>
              <a:defRPr sz="1200" b="1" dirty="0" smtClean="0">
                <a:latin typeface="Times New Roman" pitchFamily="18" charset="0"/>
                <a:cs typeface="+mn-cs"/>
              </a:defRPr>
            </a:lvl1pPr>
          </a:lstStyle>
          <a:p>
            <a:pPr>
              <a:defRPr/>
            </a:pPr>
            <a:r>
              <a:rPr lang="en-US" dirty="0"/>
              <a:t>The Power of Cascading Style Sheets</a:t>
            </a:r>
          </a:p>
          <a:p>
            <a:pPr>
              <a:defRPr/>
            </a:pPr>
            <a:r>
              <a:rPr lang="en-US" dirty="0"/>
              <a:t>MadCap Software Road Show 2010</a:t>
            </a:r>
          </a:p>
        </p:txBody>
      </p:sp>
      <p:sp>
        <p:nvSpPr>
          <p:cNvPr id="118787" name="Rectangle 3"/>
          <p:cNvSpPr>
            <a:spLocks noGrp="1" noChangeArrowheads="1"/>
          </p:cNvSpPr>
          <p:nvPr>
            <p:ph type="dt" sz="quarter" idx="1"/>
          </p:nvPr>
        </p:nvSpPr>
        <p:spPr bwMode="auto">
          <a:xfrm>
            <a:off x="4144963" y="0"/>
            <a:ext cx="3168650"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spcBef>
                <a:spcPct val="0"/>
              </a:spcBef>
              <a:defRPr sz="1200">
                <a:latin typeface="Times New Roman" pitchFamily="18" charset="0"/>
                <a:cs typeface="+mn-cs"/>
              </a:defRPr>
            </a:lvl1pPr>
          </a:lstStyle>
          <a:p>
            <a:pPr>
              <a:defRPr/>
            </a:pPr>
            <a:endParaRPr lang="en-US"/>
          </a:p>
        </p:txBody>
      </p:sp>
      <p:sp>
        <p:nvSpPr>
          <p:cNvPr id="118788" name="Rectangle 4"/>
          <p:cNvSpPr>
            <a:spLocks noGrp="1" noChangeArrowheads="1"/>
          </p:cNvSpPr>
          <p:nvPr>
            <p:ph type="ftr" sz="quarter" idx="2"/>
          </p:nvPr>
        </p:nvSpPr>
        <p:spPr bwMode="auto">
          <a:xfrm>
            <a:off x="0" y="9120188"/>
            <a:ext cx="3168650"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l" defTabSz="966788">
              <a:spcBef>
                <a:spcPct val="0"/>
              </a:spcBef>
              <a:defRPr sz="1200">
                <a:latin typeface="Times New Roman" pitchFamily="18" charset="0"/>
                <a:cs typeface="+mn-cs"/>
              </a:defRPr>
            </a:lvl1pPr>
          </a:lstStyle>
          <a:p>
            <a:pPr>
              <a:defRPr/>
            </a:pPr>
            <a:endParaRPr lang="en-US"/>
          </a:p>
        </p:txBody>
      </p:sp>
      <p:sp>
        <p:nvSpPr>
          <p:cNvPr id="118789" name="Rectangle 5"/>
          <p:cNvSpPr>
            <a:spLocks noGrp="1" noChangeArrowheads="1"/>
          </p:cNvSpPr>
          <p:nvPr>
            <p:ph type="sldNum" sz="quarter" idx="3"/>
          </p:nvPr>
        </p:nvSpPr>
        <p:spPr bwMode="auto">
          <a:xfrm>
            <a:off x="4144963" y="9120188"/>
            <a:ext cx="3168650"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r" defTabSz="966788">
              <a:spcBef>
                <a:spcPct val="0"/>
              </a:spcBef>
              <a:defRPr sz="1200">
                <a:latin typeface="Times New Roman" pitchFamily="18" charset="0"/>
                <a:cs typeface="+mn-cs"/>
              </a:defRPr>
            </a:lvl1pPr>
          </a:lstStyle>
          <a:p>
            <a:pPr>
              <a:defRPr/>
            </a:pPr>
            <a:fld id="{A19B5FB9-2482-49D7-B1D1-19D44FA9E177}" type="slidenum">
              <a:rPr lang="en-US"/>
              <a:pPr>
                <a:defRPr/>
              </a:pPr>
              <a:t>‹#›</a:t>
            </a:fld>
            <a:endParaRPr lang="en-US"/>
          </a:p>
        </p:txBody>
      </p:sp>
    </p:spTree>
    <p:extLst>
      <p:ext uri="{BB962C8B-B14F-4D97-AF65-F5344CB8AC3E}">
        <p14:creationId xmlns:p14="http://schemas.microsoft.com/office/powerpoint/2010/main" val="1527410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l" defTabSz="966788">
              <a:spcBef>
                <a:spcPct val="0"/>
              </a:spcBef>
              <a:defRPr sz="1200">
                <a:latin typeface="Times New Roman" pitchFamily="18" charset="0"/>
                <a:cs typeface="+mn-cs"/>
              </a:defRPr>
            </a:lvl1pPr>
          </a:lstStyle>
          <a:p>
            <a:pPr>
              <a:defRPr/>
            </a:pPr>
            <a:endParaRPr lang="en-US"/>
          </a:p>
        </p:txBody>
      </p:sp>
      <p:sp>
        <p:nvSpPr>
          <p:cNvPr id="54275"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spcBef>
                <a:spcPct val="0"/>
              </a:spcBef>
              <a:defRPr sz="1200">
                <a:latin typeface="Times New Roman" pitchFamily="18" charset="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l" defTabSz="966788">
              <a:spcBef>
                <a:spcPct val="0"/>
              </a:spcBef>
              <a:defRPr sz="1200">
                <a:latin typeface="Times New Roman" pitchFamily="18" charset="0"/>
                <a:cs typeface="+mn-cs"/>
              </a:defRPr>
            </a:lvl1pPr>
          </a:lstStyle>
          <a:p>
            <a:pPr>
              <a:defRPr/>
            </a:pPr>
            <a:endParaRPr lang="en-US"/>
          </a:p>
        </p:txBody>
      </p:sp>
      <p:sp>
        <p:nvSpPr>
          <p:cNvPr id="54279"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r" defTabSz="966788">
              <a:spcBef>
                <a:spcPct val="0"/>
              </a:spcBef>
              <a:defRPr sz="1200">
                <a:latin typeface="Times New Roman" pitchFamily="18" charset="0"/>
                <a:cs typeface="+mn-cs"/>
              </a:defRPr>
            </a:lvl1pPr>
          </a:lstStyle>
          <a:p>
            <a:pPr>
              <a:defRPr/>
            </a:pPr>
            <a:fld id="{F18BC3B9-AEF9-455D-83D8-207D9FD0DD6E}" type="slidenum">
              <a:rPr lang="en-US"/>
              <a:pPr>
                <a:defRPr/>
              </a:pPr>
              <a:t>‹#›</a:t>
            </a:fld>
            <a:endParaRPr lang="en-US"/>
          </a:p>
        </p:txBody>
      </p:sp>
    </p:spTree>
    <p:extLst>
      <p:ext uri="{BB962C8B-B14F-4D97-AF65-F5344CB8AC3E}">
        <p14:creationId xmlns:p14="http://schemas.microsoft.com/office/powerpoint/2010/main" val="1120633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p:txBody>
          <a:bodyPr/>
          <a:lstStyle/>
          <a:p>
            <a:pPr>
              <a:defRPr/>
            </a:pPr>
            <a:fld id="{E206872C-D64D-4E2A-9B1E-079D043936EE}"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Basically, sizing information no longer belongs in the document…period.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p:txBody>
          <a:bodyPr/>
          <a:lstStyle/>
          <a:p>
            <a:pPr>
              <a:defRPr/>
            </a:pPr>
            <a:fld id="{AB8B8D45-314D-4C9A-AF43-DB2441A7F3A8}"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a:p>
            <a:pPr eaLnBrk="1" hangingPunct="1"/>
            <a:endParaRPr lang="en-US" smtClean="0"/>
          </a:p>
        </p:txBody>
      </p:sp>
      <p:sp>
        <p:nvSpPr>
          <p:cNvPr id="110596" name="Slide Number Placeholder 3"/>
          <p:cNvSpPr>
            <a:spLocks noGrp="1"/>
          </p:cNvSpPr>
          <p:nvPr>
            <p:ph type="sldNum" sz="quarter" idx="5"/>
          </p:nvPr>
        </p:nvSpPr>
        <p:spPr/>
        <p:txBody>
          <a:bodyPr/>
          <a:lstStyle/>
          <a:p>
            <a:pPr>
              <a:defRPr/>
            </a:pPr>
            <a:fld id="{44362D37-CB31-4A4C-BAA8-251B5F86CB11}"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21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5F6D63-9E53-4E59-B869-0C29D3E8FEE9}" type="slidenum">
              <a:rPr lang="en-US"/>
              <a:pPr>
                <a:defRPr/>
              </a:pPr>
              <a:t>22</a:t>
            </a:fld>
            <a:endParaRPr lang="en-US" dirty="0"/>
          </a:p>
        </p:txBody>
      </p:sp>
      <p:sp>
        <p:nvSpPr>
          <p:cNvPr id="83971" name="Rectangle 2"/>
          <p:cNvSpPr>
            <a:spLocks noGrp="1" noRot="1" noChangeAspect="1" noChangeArrowheads="1" noTextEdit="1"/>
          </p:cNvSpPr>
          <p:nvPr>
            <p:ph type="sldImg"/>
          </p:nvPr>
        </p:nvSpPr>
        <p:spPr>
          <a:xfrm>
            <a:off x="1257300" y="720725"/>
            <a:ext cx="4800600" cy="3600450"/>
          </a:xfrm>
          <a:ln/>
        </p:spPr>
      </p:sp>
      <p:sp>
        <p:nvSpPr>
          <p:cNvPr id="83972" name="Rectangle 3"/>
          <p:cNvSpPr>
            <a:spLocks noGrp="1" noChangeArrowheads="1"/>
          </p:cNvSpPr>
          <p:nvPr>
            <p:ph type="body" idx="1"/>
          </p:nvPr>
        </p:nvSpPr>
        <p:spPr>
          <a:noFill/>
          <a:ln/>
        </p:spPr>
        <p:txBody>
          <a:bodyPr lIns="94632" tIns="47316" rIns="94632" bIns="47316"/>
          <a:lstStyle/>
          <a:p>
            <a:r>
              <a:rPr lang="en-US" sz="800" dirty="0" smtClean="0">
                <a:latin typeface="Verdana" pitchFamily="34" charset="0"/>
                <a:cs typeface="Times New Roman" pitchFamily="18" charset="0"/>
              </a:rPr>
              <a:t>Tips:</a:t>
            </a:r>
          </a:p>
          <a:p>
            <a:r>
              <a:rPr lang="en-US" sz="800" dirty="0" smtClean="0">
                <a:latin typeface="Verdana" pitchFamily="34" charset="0"/>
                <a:cs typeface="Times New Roman" pitchFamily="18" charset="0"/>
              </a:rPr>
              <a:t>Various operating systems display fixed text sizes very differently. The 10 pt text that looks good on your desktop machine will require a magnifying glass to read on a Macintosh. This is due to differences in how operating systems render fixed size fonts. Fixed size fonts will always render differently on different platforms. This is due to different operating systems having different standards for the default points per inch (ppi).</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8B801D-31CE-4AD0-A590-66759E534699}" type="slidenum">
              <a:rPr lang="en-US"/>
              <a:pPr>
                <a:defRPr/>
              </a:pPr>
              <a:t>23</a:t>
            </a:fld>
            <a:endParaRPr lang="en-US" dirty="0"/>
          </a:p>
        </p:txBody>
      </p:sp>
      <p:sp>
        <p:nvSpPr>
          <p:cNvPr id="84995" name="Rectangle 2"/>
          <p:cNvSpPr>
            <a:spLocks noGrp="1" noRot="1" noChangeAspect="1" noChangeArrowheads="1" noTextEdit="1"/>
          </p:cNvSpPr>
          <p:nvPr>
            <p:ph type="sldImg"/>
          </p:nvPr>
        </p:nvSpPr>
        <p:spPr>
          <a:xfrm>
            <a:off x="1257300" y="720725"/>
            <a:ext cx="4800600" cy="3600450"/>
          </a:xfrm>
          <a:ln/>
        </p:spPr>
      </p:sp>
      <p:sp>
        <p:nvSpPr>
          <p:cNvPr id="84996" name="Rectangle 3"/>
          <p:cNvSpPr>
            <a:spLocks noGrp="1" noChangeArrowheads="1"/>
          </p:cNvSpPr>
          <p:nvPr>
            <p:ph type="body" idx="1"/>
          </p:nvPr>
        </p:nvSpPr>
        <p:spPr>
          <a:noFill/>
          <a:ln/>
        </p:spPr>
        <p:txBody>
          <a:bodyPr lIns="94632" tIns="47316" rIns="94632" bIns="47316"/>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ABBBC5-3042-4D05-B380-FC795BE1AA2F}" type="slidenum">
              <a:rPr lang="en-US"/>
              <a:pPr>
                <a:defRPr/>
              </a:pPr>
              <a:t>24</a:t>
            </a:fld>
            <a:endParaRPr lang="en-US" dirty="0"/>
          </a:p>
        </p:txBody>
      </p:sp>
      <p:sp>
        <p:nvSpPr>
          <p:cNvPr id="86019" name="Rectangle 2"/>
          <p:cNvSpPr>
            <a:spLocks noGrp="1" noRot="1" noChangeAspect="1" noChangeArrowheads="1" noTextEdit="1"/>
          </p:cNvSpPr>
          <p:nvPr>
            <p:ph type="sldImg"/>
          </p:nvPr>
        </p:nvSpPr>
        <p:spPr>
          <a:xfrm>
            <a:off x="1257300" y="720725"/>
            <a:ext cx="4800600" cy="3600450"/>
          </a:xfrm>
          <a:ln/>
        </p:spPr>
      </p:sp>
      <p:sp>
        <p:nvSpPr>
          <p:cNvPr id="86020" name="Rectangle 3"/>
          <p:cNvSpPr>
            <a:spLocks noGrp="1" noChangeArrowheads="1"/>
          </p:cNvSpPr>
          <p:nvPr>
            <p:ph type="body" idx="1"/>
          </p:nvPr>
        </p:nvSpPr>
        <p:spPr>
          <a:noFill/>
          <a:ln/>
        </p:spPr>
        <p:txBody>
          <a:bodyPr lIns="94632" tIns="47316" rIns="94632" bIns="47316"/>
          <a:lstStyle/>
          <a:p>
            <a:r>
              <a:rPr lang="en-US" sz="800" dirty="0" smtClean="0">
                <a:latin typeface="Verdana" pitchFamily="34" charset="0"/>
                <a:cs typeface="Times New Roman" pitchFamily="18" charset="0"/>
              </a:rPr>
              <a:t>Defining the size info for the normal style as 100% will force the browser or display device to render normal text in the browsers default text size.</a:t>
            </a:r>
          </a:p>
          <a:p>
            <a:r>
              <a:rPr lang="en-US" sz="1000" dirty="0" smtClean="0">
                <a:latin typeface="Verdana" pitchFamily="34" charset="0"/>
                <a:cs typeface="Times New Roman" pitchFamily="18" charset="0"/>
              </a:rPr>
              <a:t>You can then define various heading sizes as a percentage of the normal text – e.g. 115%.</a:t>
            </a:r>
          </a:p>
          <a:p>
            <a:r>
              <a:rPr lang="en-US" sz="1000" dirty="0" smtClean="0">
                <a:latin typeface="Verdana" pitchFamily="34" charset="0"/>
                <a:cs typeface="Times New Roman" pitchFamily="18" charset="0"/>
              </a:rPr>
              <a:t> </a:t>
            </a:r>
          </a:p>
          <a:p>
            <a:r>
              <a:rPr lang="en-US" sz="800" dirty="0" smtClean="0">
                <a:latin typeface="Verdana" pitchFamily="34" charset="0"/>
                <a:cs typeface="Times New Roman" pitchFamily="18" charset="0"/>
              </a:rPr>
              <a:t>Since individual browsers are written to a particular operating systems, they already take the differing ppi standards into consideration.</a:t>
            </a:r>
          </a:p>
          <a:p>
            <a:r>
              <a:rPr lang="en-US" sz="800" dirty="0" smtClean="0">
                <a:latin typeface="Verdana" pitchFamily="34" charset="0"/>
                <a:cs typeface="Times New Roman" pitchFamily="18" charset="0"/>
              </a:rPr>
              <a:t>Using the default browser text size (or a percentage of the default) should provide consistent looking, legible text on any platform. </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8B801D-31CE-4AD0-A590-66759E534699}" type="slidenum">
              <a:rPr lang="en-US"/>
              <a:pPr>
                <a:defRPr/>
              </a:pPr>
              <a:t>25</a:t>
            </a:fld>
            <a:endParaRPr lang="en-US" dirty="0"/>
          </a:p>
        </p:txBody>
      </p:sp>
      <p:sp>
        <p:nvSpPr>
          <p:cNvPr id="84995" name="Rectangle 2"/>
          <p:cNvSpPr>
            <a:spLocks noGrp="1" noRot="1" noChangeAspect="1" noChangeArrowheads="1" noTextEdit="1"/>
          </p:cNvSpPr>
          <p:nvPr>
            <p:ph type="sldImg"/>
          </p:nvPr>
        </p:nvSpPr>
        <p:spPr>
          <a:xfrm>
            <a:off x="1257300" y="720725"/>
            <a:ext cx="4800600" cy="3600450"/>
          </a:xfrm>
          <a:ln/>
        </p:spPr>
      </p:sp>
      <p:sp>
        <p:nvSpPr>
          <p:cNvPr id="84996" name="Rectangle 3"/>
          <p:cNvSpPr>
            <a:spLocks noGrp="1" noChangeArrowheads="1"/>
          </p:cNvSpPr>
          <p:nvPr>
            <p:ph type="body" idx="1"/>
          </p:nvPr>
        </p:nvSpPr>
        <p:spPr>
          <a:noFill/>
          <a:ln/>
        </p:spPr>
        <p:txBody>
          <a:bodyPr lIns="94632" tIns="47316" rIns="94632" bIns="47316"/>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65B6F9EE-3B4E-4DAC-953E-9065E21507BA}" type="slidenum">
              <a:rPr lang="en-US" smtClean="0"/>
              <a:pPr>
                <a:defRPr/>
              </a:pPr>
              <a:t>26</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65B6F9EE-3B4E-4DAC-953E-9065E21507BA}" type="slidenum">
              <a:rPr lang="en-US" smtClean="0"/>
              <a:pPr>
                <a:defRPr/>
              </a:pPr>
              <a:t>27</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p:txBody>
          <a:bodyPr/>
          <a:lstStyle/>
          <a:p>
            <a:pPr>
              <a:defRPr/>
            </a:pPr>
            <a:fld id="{4272EAF2-356E-4A74-A1A4-DE656CE7F7AB}" type="slidenum">
              <a:rPr lang="en-US" smtClean="0"/>
              <a:pPr>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29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p:txBody>
          <a:bodyPr/>
          <a:lstStyle/>
          <a:p>
            <a:pPr>
              <a:defRPr/>
            </a:pPr>
            <a:fld id="{82AF848A-FC47-4046-92B8-E669103578B8}"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p:txBody>
          <a:bodyPr/>
          <a:lstStyle/>
          <a:p>
            <a:pPr>
              <a:defRPr/>
            </a:pPr>
            <a:fld id="{152F788C-9016-4748-9261-F00DDB849EAF}" type="slidenum">
              <a:rPr lang="en-US" smtClean="0"/>
              <a:pPr>
                <a:defRPr/>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39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B6F257E2-2111-4B11-93FE-9EA60A375D57}" type="slidenum">
              <a:rPr lang="en-US" smtClean="0"/>
              <a:pPr>
                <a:defRPr/>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“stress points” are viewport sizes where even a traditional liquid or fluid design web site starts to fall apart and look terrible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F15E4AD7-D1E4-452F-A10E-8819B4AA2150}" type="slidenum">
              <a:rPr lang="en-US" smtClean="0"/>
              <a:pPr>
                <a:defRPr/>
              </a:pPr>
              <a:t>46</a:t>
            </a:fld>
            <a:endParaRPr lang="en-US"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49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B6F257E2-2111-4B11-93FE-9EA60A375D57}" type="slidenum">
              <a:rPr lang="en-US" smtClean="0"/>
              <a:pPr>
                <a:defRPr/>
              </a:pPr>
              <a:t>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p:txBody>
          <a:bodyPr/>
          <a:lstStyle/>
          <a:p>
            <a:pPr>
              <a:defRPr/>
            </a:pPr>
            <a:fld id="{261E091E-9C28-402E-8E18-A72248C9C2E5}" type="slidenum">
              <a:rPr lang="en-US" smtClean="0"/>
              <a:pPr>
                <a:defRPr/>
              </a:pPr>
              <a:t>52</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p:txBody>
          <a:bodyPr/>
          <a:lstStyle/>
          <a:p>
            <a:pPr>
              <a:defRPr/>
            </a:pPr>
            <a:fld id="{261E091E-9C28-402E-8E18-A72248C9C2E5}" type="slidenum">
              <a:rPr lang="en-US" smtClean="0"/>
              <a:pPr>
                <a:defRPr/>
              </a:pPr>
              <a:t>56</a:t>
            </a:fld>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57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209924" name="Slide Number Placeholder 3"/>
          <p:cNvSpPr>
            <a:spLocks noGrp="1"/>
          </p:cNvSpPr>
          <p:nvPr>
            <p:ph type="sldNum" sz="quarter" idx="5"/>
          </p:nvPr>
        </p:nvSpPr>
        <p:spPr/>
        <p:txBody>
          <a:bodyPr/>
          <a:lstStyle/>
          <a:p>
            <a:pPr>
              <a:defRPr/>
            </a:pPr>
            <a:fld id="{467F6845-3EE7-4886-B0E1-897D810261F2}" type="slidenum">
              <a:rPr lang="en-US" smtClean="0"/>
              <a:pPr>
                <a:defRPr/>
              </a:pPr>
              <a:t>58</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smtClean="0"/>
          </a:p>
        </p:txBody>
      </p:sp>
      <p:sp>
        <p:nvSpPr>
          <p:cNvPr id="136196" name="Slide Number Placeholder 3"/>
          <p:cNvSpPr>
            <a:spLocks noGrp="1"/>
          </p:cNvSpPr>
          <p:nvPr>
            <p:ph type="sldNum" sz="quarter" idx="5"/>
          </p:nvPr>
        </p:nvSpPr>
        <p:spPr/>
        <p:txBody>
          <a:bodyPr/>
          <a:lstStyle/>
          <a:p>
            <a:pPr>
              <a:defRPr/>
            </a:pPr>
            <a:fld id="{261E091E-9C28-402E-8E18-A72248C9C2E5}" type="slidenum">
              <a:rPr lang="en-US" smtClean="0"/>
              <a:pPr>
                <a:defRPr/>
              </a:pPr>
              <a:t>59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B6F257E2-2111-4B11-93FE-9EA60A375D57}" type="slidenum">
              <a:rPr lang="en-US" smtClean="0"/>
              <a:pPr>
                <a:defRPr/>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60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F938525-4329-4646-A459-D3907ED1215F}" type="slidenum">
              <a:rPr lang="en-US" smtClean="0"/>
              <a:pPr>
                <a:defRPr/>
              </a:pPr>
              <a:t>61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a:p>
            <a:pPr eaLnBrk="1" hangingPunct="1"/>
            <a:endParaRPr lang="en-US" smtClean="0"/>
          </a:p>
        </p:txBody>
      </p:sp>
      <p:sp>
        <p:nvSpPr>
          <p:cNvPr id="110596" name="Slide Number Placeholder 3"/>
          <p:cNvSpPr>
            <a:spLocks noGrp="1"/>
          </p:cNvSpPr>
          <p:nvPr>
            <p:ph type="sldNum" sz="quarter" idx="5"/>
          </p:nvPr>
        </p:nvSpPr>
        <p:spPr/>
        <p:txBody>
          <a:bodyPr/>
          <a:lstStyle/>
          <a:p>
            <a:pPr>
              <a:defRPr/>
            </a:pPr>
            <a:fld id="{44362D37-CB31-4A4C-BAA8-251B5F86CB11}" type="slidenum">
              <a:rPr lang="en-US" smtClean="0"/>
              <a:pPr>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8" name="Slide Number Placeholder 3"/>
          <p:cNvSpPr>
            <a:spLocks noGrp="1"/>
          </p:cNvSpPr>
          <p:nvPr>
            <p:ph type="sldNum" sz="quarter" idx="5"/>
          </p:nvPr>
        </p:nvSpPr>
        <p:spPr/>
        <p:txBody>
          <a:bodyPr/>
          <a:lstStyle/>
          <a:p>
            <a:pPr>
              <a:defRPr/>
            </a:pPr>
            <a:fld id="{6A9242C0-EAE9-4D7D-8C1F-7F2FB00009BC}" type="slidenum">
              <a:rPr lang="en-US" smtClean="0">
                <a:solidFill>
                  <a:prstClr val="black"/>
                </a:solidFill>
              </a:rPr>
              <a:pPr>
                <a:defRPr/>
              </a:pPr>
              <a:t>63</a:t>
            </a:fld>
            <a:endParaRPr lang="en-US" smtClean="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2772" name="Slide Number Placeholder 3"/>
          <p:cNvSpPr>
            <a:spLocks noGrp="1"/>
          </p:cNvSpPr>
          <p:nvPr>
            <p:ph type="sldNum" sz="quarter" idx="5"/>
          </p:nvPr>
        </p:nvSpPr>
        <p:spPr/>
        <p:txBody>
          <a:bodyPr/>
          <a:lstStyle/>
          <a:p>
            <a:pPr>
              <a:defRPr/>
            </a:pPr>
            <a:fld id="{CF42BBB8-13EF-4E45-AAA5-62721813113D}" type="slidenum">
              <a:rPr lang="en-US" smtClean="0">
                <a:solidFill>
                  <a:prstClr val="black"/>
                </a:solidFill>
              </a:rPr>
              <a:pPr>
                <a:defRPr/>
              </a:pPr>
              <a:t>64</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p:txBody>
          <a:bodyPr/>
          <a:lstStyle/>
          <a:p>
            <a:pPr>
              <a:defRPr/>
            </a:pPr>
            <a:fld id="{AB8B8D45-314D-4C9A-AF43-DB2441A7F3A8}"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1C88CC7D-2156-456C-8099-2E44ABF01015}" type="slidenum">
              <a:rPr lang="en-US" smtClean="0"/>
              <a:pPr>
                <a:defRPr/>
              </a:pPr>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p:txBody>
          <a:bodyPr/>
          <a:lstStyle/>
          <a:p>
            <a:pPr>
              <a:defRPr/>
            </a:pPr>
            <a:fld id="{AB8B8D45-314D-4C9A-AF43-DB2441A7F3A8}"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A854C-3993-4E7A-89D6-03F953C492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1F79E-1B28-4FCC-8699-E4F0ED049B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DCF38-F210-4106-AA51-17981E4CD0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990600"/>
            <a:ext cx="7772400" cy="4800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692AD-FE0E-4158-806D-AEB8C95B1BE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Trebuchet MS" pitchFamily="34" charset="0"/>
              </a:defRPr>
            </a:lvl1pPr>
          </a:lstStyle>
          <a:p>
            <a:fld id="{FD53F3BC-22FC-4179-821A-C0E3CD9F1059}" type="datetimeFigureOut">
              <a:rPr lang="en-US" smtClean="0">
                <a:solidFill>
                  <a:prstClr val="white">
                    <a:tint val="75000"/>
                  </a:prstClr>
                </a:solidFill>
              </a:rPr>
              <a:pPr/>
              <a:t>3/6/2014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3E31C3C3-3D08-4C59-A424-B63C0719AAC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680589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973741"/>
          </a:xfrm>
        </p:spPr>
        <p:txBody>
          <a:bodyPr>
            <a:normAutofit/>
          </a:bodyPr>
          <a:lstStyle>
            <a:lvl1pPr algn="l">
              <a:defRPr sz="4000">
                <a:latin typeface="Trebuchet M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rebuchet MS" pitchFamily="34" charset="0"/>
              </a:defRPr>
            </a:lvl1pPr>
          </a:lstStyle>
          <a:p>
            <a:fld id="{FD53F3BC-22FC-4179-821A-C0E3CD9F1059}" type="datetimeFigureOut">
              <a:rPr lang="en-US" smtClean="0">
                <a:solidFill>
                  <a:prstClr val="white">
                    <a:tint val="75000"/>
                  </a:prstClr>
                </a:solidFill>
              </a:rPr>
              <a:pPr/>
              <a:t>3/6/2014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3E31C3C3-3D08-4C59-A424-B63C0719AAC7}" type="slidenum">
              <a:rPr lang="en-US" smtClean="0">
                <a:solidFill>
                  <a:prstClr val="white">
                    <a:tint val="75000"/>
                  </a:prstClr>
                </a:solidFill>
              </a:rPr>
              <a:pPr/>
              <a:t>‹#›</a:t>
            </a:fld>
            <a:endParaRPr lang="en-US">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0"/>
            <a:ext cx="660242" cy="660242"/>
          </a:xfrm>
          <a:prstGeom prst="rect">
            <a:avLst/>
          </a:prstGeom>
        </p:spPr>
      </p:pic>
    </p:spTree>
    <p:extLst>
      <p:ext uri="{BB962C8B-B14F-4D97-AF65-F5344CB8AC3E}">
        <p14:creationId xmlns:p14="http://schemas.microsoft.com/office/powerpoint/2010/main" val="11154026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230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22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31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92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2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745027-A196-43CF-B220-E9A9202A052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5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79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08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3F3BC-22FC-4179-821A-C0E3CD9F1059}" type="datetimeFigureOut">
              <a:rPr lang="en-US" smtClean="0">
                <a:solidFill>
                  <a:prstClr val="black">
                    <a:tint val="75000"/>
                  </a:prstClr>
                </a:solidFill>
              </a:rPr>
              <a:pPr/>
              <a:t>3/6/2014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31C3C3-3D08-4C59-A424-B63C0719AA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18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1E2E1-88BF-4D0E-BED8-63FC828A33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8B7295-3F8B-4E53-BF8D-400DD0BD43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4E61B9-D8FE-49F8-BAED-EEA23D0628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28DCED-9972-448C-9068-755163783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4A8E95-E3E6-496A-AB02-AE8B1DEE70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75CED-D838-4C53-83B7-A8F1E823DA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2A678D-8DC3-4966-9130-47B44E4475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0"/>
            <a:ext cx="6477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906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cs typeface="+mn-cs"/>
              </a:defRPr>
            </a:lvl1pPr>
          </a:lstStyle>
          <a:p>
            <a:pPr>
              <a:defRPr/>
            </a:pPr>
            <a:fld id="{D8C243E7-C22E-48DE-8325-22C19B003F4F}" type="slidenum">
              <a:rPr lang="en-US"/>
              <a:pPr>
                <a:defRPr/>
              </a:pPr>
              <a:t>‹#›</a:t>
            </a:fld>
            <a:endParaRPr lang="en-US"/>
          </a:p>
        </p:txBody>
      </p:sp>
      <p:sp>
        <p:nvSpPr>
          <p:cNvPr id="1032" name="AutoShape 8"/>
          <p:cNvSpPr>
            <a:spLocks noChangeArrowheads="1"/>
          </p:cNvSpPr>
          <p:nvPr/>
        </p:nvSpPr>
        <p:spPr bwMode="auto">
          <a:xfrm>
            <a:off x="152400" y="762000"/>
            <a:ext cx="8839200" cy="5562600"/>
          </a:xfrm>
          <a:prstGeom prst="roundRect">
            <a:avLst>
              <a:gd name="adj" fmla="val 4560"/>
            </a:avLst>
          </a:prstGeom>
          <a:solidFill>
            <a:srgbClr val="EAEAEA"/>
          </a:solidFill>
          <a:ln w="9525">
            <a:solidFill>
              <a:schemeClr val="tx1"/>
            </a:solidFill>
            <a:round/>
            <a:headEnd/>
            <a:tailEnd/>
          </a:ln>
          <a:effectLst/>
        </p:spPr>
        <p:txBody>
          <a:bodyPr wrap="none" anchor="ctr"/>
          <a:lstStyle/>
          <a:p>
            <a:pPr algn="l">
              <a:spcBef>
                <a:spcPct val="0"/>
              </a:spcBef>
              <a:defRPr/>
            </a:pPr>
            <a:endParaRPr lang="en-US" sz="200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3200" b="1">
          <a:solidFill>
            <a:srgbClr val="EAEAEA"/>
          </a:solidFill>
          <a:latin typeface="+mj-lt"/>
          <a:ea typeface="+mj-ea"/>
          <a:cs typeface="+mj-cs"/>
        </a:defRPr>
      </a:lvl1pPr>
      <a:lvl2pPr algn="r" rtl="0" eaLnBrk="0" fontAlgn="base" hangingPunct="0">
        <a:spcBef>
          <a:spcPct val="0"/>
        </a:spcBef>
        <a:spcAft>
          <a:spcPct val="0"/>
        </a:spcAft>
        <a:defRPr sz="3200" b="1">
          <a:solidFill>
            <a:srgbClr val="EAEAEA"/>
          </a:solidFill>
          <a:latin typeface="Verdana" pitchFamily="34" charset="0"/>
        </a:defRPr>
      </a:lvl2pPr>
      <a:lvl3pPr algn="r" rtl="0" eaLnBrk="0" fontAlgn="base" hangingPunct="0">
        <a:spcBef>
          <a:spcPct val="0"/>
        </a:spcBef>
        <a:spcAft>
          <a:spcPct val="0"/>
        </a:spcAft>
        <a:defRPr sz="3200" b="1">
          <a:solidFill>
            <a:srgbClr val="EAEAEA"/>
          </a:solidFill>
          <a:latin typeface="Verdana" pitchFamily="34" charset="0"/>
        </a:defRPr>
      </a:lvl3pPr>
      <a:lvl4pPr algn="r" rtl="0" eaLnBrk="0" fontAlgn="base" hangingPunct="0">
        <a:spcBef>
          <a:spcPct val="0"/>
        </a:spcBef>
        <a:spcAft>
          <a:spcPct val="0"/>
        </a:spcAft>
        <a:defRPr sz="3200" b="1">
          <a:solidFill>
            <a:srgbClr val="EAEAEA"/>
          </a:solidFill>
          <a:latin typeface="Verdana" pitchFamily="34" charset="0"/>
        </a:defRPr>
      </a:lvl4pPr>
      <a:lvl5pPr algn="r" rtl="0" eaLnBrk="0" fontAlgn="base" hangingPunct="0">
        <a:spcBef>
          <a:spcPct val="0"/>
        </a:spcBef>
        <a:spcAft>
          <a:spcPct val="0"/>
        </a:spcAft>
        <a:defRPr sz="3200" b="1">
          <a:solidFill>
            <a:srgbClr val="EAEAEA"/>
          </a:solidFill>
          <a:latin typeface="Verdana" pitchFamily="34" charset="0"/>
        </a:defRPr>
      </a:lvl5pPr>
      <a:lvl6pPr marL="457200" algn="r" rtl="0" fontAlgn="base">
        <a:spcBef>
          <a:spcPct val="0"/>
        </a:spcBef>
        <a:spcAft>
          <a:spcPct val="0"/>
        </a:spcAft>
        <a:defRPr sz="3200" b="1">
          <a:solidFill>
            <a:srgbClr val="EAEAEA"/>
          </a:solidFill>
          <a:latin typeface="Verdana" pitchFamily="34" charset="0"/>
        </a:defRPr>
      </a:lvl6pPr>
      <a:lvl7pPr marL="914400" algn="r" rtl="0" fontAlgn="base">
        <a:spcBef>
          <a:spcPct val="0"/>
        </a:spcBef>
        <a:spcAft>
          <a:spcPct val="0"/>
        </a:spcAft>
        <a:defRPr sz="3200" b="1">
          <a:solidFill>
            <a:srgbClr val="EAEAEA"/>
          </a:solidFill>
          <a:latin typeface="Verdana" pitchFamily="34" charset="0"/>
        </a:defRPr>
      </a:lvl7pPr>
      <a:lvl8pPr marL="1371600" algn="r" rtl="0" fontAlgn="base">
        <a:spcBef>
          <a:spcPct val="0"/>
        </a:spcBef>
        <a:spcAft>
          <a:spcPct val="0"/>
        </a:spcAft>
        <a:defRPr sz="3200" b="1">
          <a:solidFill>
            <a:srgbClr val="EAEAEA"/>
          </a:solidFill>
          <a:latin typeface="Verdana" pitchFamily="34" charset="0"/>
        </a:defRPr>
      </a:lvl8pPr>
      <a:lvl9pPr marL="1828800" algn="r" rtl="0" fontAlgn="base">
        <a:spcBef>
          <a:spcPct val="0"/>
        </a:spcBef>
        <a:spcAft>
          <a:spcPct val="0"/>
        </a:spcAft>
        <a:defRPr sz="3200" b="1">
          <a:solidFill>
            <a:srgbClr val="EAEAEA"/>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 pos="59000">
              <a:schemeClr val="bg1">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D53F3BC-22FC-4179-821A-C0E3CD9F1059}" type="datetimeFigureOut">
              <a:rPr lang="en-US" smtClean="0">
                <a:solidFill>
                  <a:prstClr val="black">
                    <a:tint val="75000"/>
                  </a:prstClr>
                </a:solidFill>
                <a:latin typeface="Calibri"/>
              </a:rPr>
              <a:pPr fontAlgn="auto">
                <a:spcBef>
                  <a:spcPts val="0"/>
                </a:spcBef>
                <a:spcAft>
                  <a:spcPts val="0"/>
                </a:spcAft>
              </a:pPr>
              <a:t>3/6/2014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E31C3C3-3D08-4C59-A424-B63C0719AAC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84515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sszengarde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Demo%20Files/MediaQuerie-color.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listapart.com/article/responsive-web-desig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en.wikipedia.org/wiki/Graphics_display_resolution#WSXGAplus" TargetMode="External"/><Relationship Id="rId13" Type="http://schemas.openxmlformats.org/officeDocument/2006/relationships/hyperlink" Target="http://en.wikipedia.org/wiki/Graphics_display_resolution#SXGA" TargetMode="External"/><Relationship Id="rId18" Type="http://schemas.openxmlformats.org/officeDocument/2006/relationships/hyperlink" Target="http://en.wikipedia.org/wiki/Graphics_display_resolution#DVGA" TargetMode="External"/><Relationship Id="rId3" Type="http://schemas.openxmlformats.org/officeDocument/2006/relationships/hyperlink" Target="http://en.wikipedia.org/wiki/Graphics_display_resolution#WQXGA" TargetMode="External"/><Relationship Id="rId21" Type="http://schemas.openxmlformats.org/officeDocument/2006/relationships/hyperlink" Target="http://en.wikipedia.org/wiki/Graphics_display_resolution#WVGA" TargetMode="External"/><Relationship Id="rId7" Type="http://schemas.openxmlformats.org/officeDocument/2006/relationships/hyperlink" Target="http://en.wikipedia.org/wiki/Graphics_display_resolution#FHD" TargetMode="External"/><Relationship Id="rId12" Type="http://schemas.openxmlformats.org/officeDocument/2006/relationships/hyperlink" Target="http://en.wikipedia.org/wiki/Graphics_display_resolution#WXGA" TargetMode="External"/><Relationship Id="rId17" Type="http://schemas.openxmlformats.org/officeDocument/2006/relationships/hyperlink" Target="http://en.wikipedia.org/wiki/Graphics_display_resolution#QVGA" TargetMode="External"/><Relationship Id="rId25" Type="http://schemas.openxmlformats.org/officeDocument/2006/relationships/hyperlink" Target="http://spirelightmedia.com/resources/responsive-design-device-resolution-reference" TargetMode="External"/><Relationship Id="rId2" Type="http://schemas.openxmlformats.org/officeDocument/2006/relationships/notesSlide" Target="../notesSlides/notesSlide46.xml"/><Relationship Id="rId16" Type="http://schemas.openxmlformats.org/officeDocument/2006/relationships/hyperlink" Target="http://en.wikipedia.org/wiki/Graphics_display_resolution#WQVGA" TargetMode="External"/><Relationship Id="rId20" Type="http://schemas.openxmlformats.org/officeDocument/2006/relationships/hyperlink" Target="http://en.wikipedia.org/wiki/Graphics_display_resolution#FWVGA" TargetMode="External"/><Relationship Id="rId1" Type="http://schemas.openxmlformats.org/officeDocument/2006/relationships/slideLayout" Target="../slideLayouts/slideLayout2.xml"/><Relationship Id="rId6" Type="http://schemas.openxmlformats.org/officeDocument/2006/relationships/hyperlink" Target="http://en.wikipedia.org/wiki/Graphics_display_resolution#WUXGA" TargetMode="External"/><Relationship Id="rId11" Type="http://schemas.openxmlformats.org/officeDocument/2006/relationships/hyperlink" Target="http://en.wikipedia.org/wiki/Graphics_display_resolution#WXGAplus" TargetMode="External"/><Relationship Id="rId24" Type="http://schemas.openxmlformats.org/officeDocument/2006/relationships/hyperlink" Target="http://en.wikipedia.org/wiki/Graphics_display_resolution#HVGA" TargetMode="External"/><Relationship Id="rId5" Type="http://schemas.openxmlformats.org/officeDocument/2006/relationships/hyperlink" Target="http://en.wikipedia.org/wiki/Graphics_display_resolution#QXGA" TargetMode="External"/><Relationship Id="rId15" Type="http://schemas.openxmlformats.org/officeDocument/2006/relationships/hyperlink" Target="http://en.wikipedia.org/wiki/Graphics_display_resolution#XGA" TargetMode="External"/><Relationship Id="rId23" Type="http://schemas.openxmlformats.org/officeDocument/2006/relationships/hyperlink" Target="http://en.wikipedia.org/wiki/Graphics_display_resolution#nHD" TargetMode="External"/><Relationship Id="rId10" Type="http://schemas.openxmlformats.org/officeDocument/2006/relationships/hyperlink" Target="http://en.wikipedia.org/wiki/Graphics_display_resolution#HDplus" TargetMode="External"/><Relationship Id="rId19" Type="http://schemas.openxmlformats.org/officeDocument/2006/relationships/hyperlink" Target="http://en.wikipedia.org/wiki/Graphics_display_resolution#qHD" TargetMode="External"/><Relationship Id="rId4" Type="http://schemas.openxmlformats.org/officeDocument/2006/relationships/hyperlink" Target="http://en.wikipedia.org/wiki/Graphics_display_resolution#QHD" TargetMode="External"/><Relationship Id="rId9" Type="http://schemas.openxmlformats.org/officeDocument/2006/relationships/hyperlink" Target="http://en.wikipedia.org/wiki/Graphics_display_resolution#UXGA" TargetMode="External"/><Relationship Id="rId14" Type="http://schemas.openxmlformats.org/officeDocument/2006/relationships/hyperlink" Target="http://en.wikipedia.org/wiki/Graphics_display_resolution#HD" TargetMode="External"/><Relationship Id="rId22" Type="http://schemas.openxmlformats.org/officeDocument/2006/relationships/hyperlink" Target="http://en.wikipedia.org/wiki/Graphics_display_resolution#VG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Demo%20Files/imagetest.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Demo%20Files/imagetest%202.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Demo%20Files/imagetest%203.ht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Demo%20Files/imagetest%203.h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Demo%20Files/imagetest%203.h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Demo%20Files/HTML5/Default.ht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4" descr="logo.png"/>
          <p:cNvPicPr>
            <a:picLocks noChangeAspect="1"/>
          </p:cNvPicPr>
          <p:nvPr/>
        </p:nvPicPr>
        <p:blipFill>
          <a:blip r:embed="rId4" cstate="print"/>
          <a:stretch>
            <a:fillRect/>
          </a:stretch>
        </p:blipFill>
        <p:spPr>
          <a:xfrm>
            <a:off x="6838631" y="4572000"/>
            <a:ext cx="2066925" cy="2066925"/>
          </a:xfrm>
          <a:prstGeom prst="rect">
            <a:avLst/>
          </a:prstGeom>
        </p:spPr>
      </p:pic>
      <p:sp>
        <p:nvSpPr>
          <p:cNvPr id="6" name="Text Box 13"/>
          <p:cNvSpPr txBox="1">
            <a:spLocks noChangeArrowheads="1"/>
          </p:cNvSpPr>
          <p:nvPr/>
        </p:nvSpPr>
        <p:spPr bwMode="auto">
          <a:xfrm>
            <a:off x="355600" y="5257800"/>
            <a:ext cx="456157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l" eaLnBrk="1" hangingPunct="1">
              <a:spcBef>
                <a:spcPts val="0"/>
              </a:spcBef>
            </a:pPr>
            <a:r>
              <a:rPr lang="en-US" sz="2400" dirty="0">
                <a:solidFill>
                  <a:schemeClr val="bg1"/>
                </a:solidFill>
              </a:rPr>
              <a:t>Mike Hamilton</a:t>
            </a:r>
          </a:p>
          <a:p>
            <a:pPr algn="l" eaLnBrk="1" hangingPunct="1">
              <a:spcBef>
                <a:spcPts val="0"/>
              </a:spcBef>
            </a:pPr>
            <a:r>
              <a:rPr lang="en-US" dirty="0">
                <a:solidFill>
                  <a:schemeClr val="bg1"/>
                </a:solidFill>
              </a:rPr>
              <a:t>V.P. Product Evangelism</a:t>
            </a:r>
          </a:p>
          <a:p>
            <a:pPr algn="l" eaLnBrk="1" hangingPunct="1">
              <a:spcBef>
                <a:spcPts val="0"/>
              </a:spcBef>
            </a:pPr>
            <a:r>
              <a:rPr lang="en-US" dirty="0">
                <a:solidFill>
                  <a:schemeClr val="bg1"/>
                </a:solidFill>
              </a:rPr>
              <a:t>MadCap Software</a:t>
            </a:r>
          </a:p>
          <a:p>
            <a:pPr algn="l" eaLnBrk="1" hangingPunct="1">
              <a:spcBef>
                <a:spcPts val="0"/>
              </a:spcBef>
            </a:pPr>
            <a:r>
              <a:rPr lang="en-US" dirty="0">
                <a:solidFill>
                  <a:schemeClr val="bg1"/>
                </a:solidFill>
              </a:rPr>
              <a:t>mhamilton@madcapsoftware.com</a:t>
            </a:r>
          </a:p>
        </p:txBody>
      </p:sp>
      <p:sp>
        <p:nvSpPr>
          <p:cNvPr id="7" name="Text Box 13"/>
          <p:cNvSpPr txBox="1">
            <a:spLocks noChangeArrowheads="1"/>
          </p:cNvSpPr>
          <p:nvPr/>
        </p:nvSpPr>
        <p:spPr bwMode="auto">
          <a:xfrm>
            <a:off x="415077" y="1503360"/>
            <a:ext cx="850032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eaLnBrk="1" hangingPunct="1"/>
            <a:r>
              <a:rPr lang="en-US" sz="5400" dirty="0" smtClean="0">
                <a:solidFill>
                  <a:schemeClr val="bg1"/>
                </a:solidFill>
              </a:rPr>
              <a:t>Content Authoring for Responsive Design</a:t>
            </a:r>
            <a:endParaRPr lang="en-US" sz="5400" dirty="0">
              <a:solidFill>
                <a:schemeClr val="bg1"/>
              </a:solidFill>
            </a:endParaRPr>
          </a:p>
        </p:txBody>
      </p:sp>
    </p:spTree>
    <p:extLst>
      <p:ext uri="{BB962C8B-B14F-4D97-AF65-F5344CB8AC3E}">
        <p14:creationId xmlns:p14="http://schemas.microsoft.com/office/powerpoint/2010/main" val="7119354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sp>
        <p:nvSpPr>
          <p:cNvPr id="825347" name="Rectangle 3"/>
          <p:cNvSpPr>
            <a:spLocks noGrp="1" noChangeArrowheads="1"/>
          </p:cNvSpPr>
          <p:nvPr>
            <p:ph idx="1"/>
          </p:nvPr>
        </p:nvSpPr>
        <p:spPr>
          <a:xfrm>
            <a:off x="364671" y="1079257"/>
            <a:ext cx="8534400" cy="4456112"/>
          </a:xfrm>
        </p:spPr>
        <p:txBody>
          <a:bodyPr/>
          <a:lstStyle/>
          <a:p>
            <a:pPr>
              <a:spcBef>
                <a:spcPts val="2400"/>
              </a:spcBef>
            </a:pPr>
            <a:r>
              <a:rPr lang="en-US" sz="4400" dirty="0" smtClean="0"/>
              <a:t>In Responsive Design less is more</a:t>
            </a:r>
          </a:p>
          <a:p>
            <a:pPr>
              <a:spcBef>
                <a:spcPts val="2400"/>
              </a:spcBef>
            </a:pPr>
            <a:r>
              <a:rPr lang="en-US" sz="4400" dirty="0" smtClean="0"/>
              <a:t>Keep formatting out of the core document</a:t>
            </a:r>
          </a:p>
          <a:p>
            <a:pPr>
              <a:spcBef>
                <a:spcPts val="2400"/>
              </a:spcBef>
            </a:pPr>
            <a:r>
              <a:rPr lang="en-US" sz="4400" dirty="0" smtClean="0"/>
              <a:t>EXAMPLE: No more hidden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7426" y="744965"/>
            <a:ext cx="7922420" cy="5541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617426" y="744965"/>
            <a:ext cx="7922420" cy="5541535"/>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744536660"/>
              </p:ext>
            </p:extLst>
          </p:nvPr>
        </p:nvGraphicFramePr>
        <p:xfrm>
          <a:off x="1524000" y="1763486"/>
          <a:ext cx="6096000" cy="4376074"/>
        </p:xfrm>
        <a:graphic>
          <a:graphicData uri="http://schemas.openxmlformats.org/drawingml/2006/table">
            <a:tbl>
              <a:tblPr firstRow="1" bandRow="1">
                <a:tableStyleId>{5C22544A-7EE6-4342-B048-85BDC9FD1C3A}</a:tableStyleId>
              </a:tblPr>
              <a:tblGrid>
                <a:gridCol w="2032000"/>
                <a:gridCol w="1016000"/>
                <a:gridCol w="1016000"/>
                <a:gridCol w="2032000"/>
              </a:tblGrid>
              <a:tr h="2188037">
                <a:tc gridSpan="2">
                  <a:txBody>
                    <a:bodyPr/>
                    <a:lstStyle/>
                    <a:p>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gridSpan="2">
                  <a:txBody>
                    <a:bodyPr/>
                    <a:lstStyle/>
                    <a:p>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r>
              <a:tr h="2188037">
                <a:tc>
                  <a:txBody>
                    <a:bodyPr/>
                    <a:lstStyle/>
                    <a:p>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tc>
                  <a:txBody>
                    <a:bodyPr/>
                    <a:lstStyle/>
                    <a:p>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52142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sp>
        <p:nvSpPr>
          <p:cNvPr id="825347" name="Rectangle 3"/>
          <p:cNvSpPr>
            <a:spLocks noGrp="1" noChangeArrowheads="1"/>
          </p:cNvSpPr>
          <p:nvPr>
            <p:ph idx="1"/>
          </p:nvPr>
        </p:nvSpPr>
        <p:spPr>
          <a:xfrm>
            <a:off x="364671" y="1079257"/>
            <a:ext cx="8534400" cy="4456112"/>
          </a:xfrm>
        </p:spPr>
        <p:txBody>
          <a:bodyPr/>
          <a:lstStyle/>
          <a:p>
            <a:pPr marL="0" indent="0">
              <a:spcBef>
                <a:spcPts val="2400"/>
              </a:spcBef>
              <a:buNone/>
            </a:pPr>
            <a:r>
              <a:rPr lang="en-US" sz="4400" dirty="0" smtClean="0"/>
              <a:t>In addition to hidden layout tables, other items to avoid:</a:t>
            </a:r>
          </a:p>
          <a:p>
            <a:pPr>
              <a:spcBef>
                <a:spcPts val="2400"/>
              </a:spcBef>
            </a:pPr>
            <a:r>
              <a:rPr lang="en-US" sz="4400" dirty="0" smtClean="0"/>
              <a:t>Fixed size DIV containers</a:t>
            </a:r>
          </a:p>
          <a:p>
            <a:pPr>
              <a:spcBef>
                <a:spcPts val="2400"/>
              </a:spcBef>
            </a:pPr>
            <a:r>
              <a:rPr lang="en-US" sz="4400" dirty="0" smtClean="0"/>
              <a:t>Fixed size images</a:t>
            </a:r>
          </a:p>
          <a:p>
            <a:pPr>
              <a:spcBef>
                <a:spcPts val="2400"/>
              </a:spcBef>
            </a:pPr>
            <a:r>
              <a:rPr lang="en-US" sz="4400" dirty="0" smtClean="0"/>
              <a:t>Any inline formatting/sizing</a:t>
            </a:r>
          </a:p>
          <a:p>
            <a:pPr>
              <a:spcBef>
                <a:spcPts val="2400"/>
              </a:spcBef>
            </a:pPr>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sp>
        <p:nvSpPr>
          <p:cNvPr id="825347" name="Rectangle 3"/>
          <p:cNvSpPr>
            <a:spLocks noGrp="1" noChangeArrowheads="1"/>
          </p:cNvSpPr>
          <p:nvPr>
            <p:ph idx="1"/>
          </p:nvPr>
        </p:nvSpPr>
        <p:spPr>
          <a:xfrm>
            <a:off x="364671" y="1079257"/>
            <a:ext cx="8534400" cy="4456112"/>
          </a:xfrm>
        </p:spPr>
        <p:txBody>
          <a:bodyPr/>
          <a:lstStyle/>
          <a:p>
            <a:pPr marL="0" indent="0">
              <a:spcBef>
                <a:spcPts val="2400"/>
              </a:spcBef>
              <a:buNone/>
            </a:pPr>
            <a:r>
              <a:rPr lang="en-US" sz="4400" dirty="0" smtClean="0"/>
              <a:t>It may feel like going backward, but, the more your pages look like this…</a:t>
            </a:r>
          </a:p>
          <a:p>
            <a:pPr>
              <a:spcBef>
                <a:spcPts val="2400"/>
              </a:spcBef>
            </a:pPr>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Document Structure</a:t>
            </a:r>
            <a:endParaRPr lang="en-US" sz="2600" dirty="0" smtClean="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549723" y="686477"/>
            <a:ext cx="8262938" cy="4816365"/>
          </a:xfrm>
          <a:prstGeom prst="rect">
            <a:avLst/>
          </a:prstGeom>
          <a:noFill/>
          <a:ln w="9525">
            <a:noFill/>
            <a:miter lim="800000"/>
            <a:headEnd/>
            <a:tailEnd/>
          </a:ln>
        </p:spPr>
      </p:pic>
      <p:sp>
        <p:nvSpPr>
          <p:cNvPr id="6" name="Rectangle 3"/>
          <p:cNvSpPr>
            <a:spLocks noGrp="1" noChangeArrowheads="1"/>
          </p:cNvSpPr>
          <p:nvPr>
            <p:ph idx="1"/>
          </p:nvPr>
        </p:nvSpPr>
        <p:spPr>
          <a:xfrm>
            <a:off x="789225" y="5617145"/>
            <a:ext cx="8534400" cy="865301"/>
          </a:xfrm>
        </p:spPr>
        <p:txBody>
          <a:bodyPr/>
          <a:lstStyle/>
          <a:p>
            <a:pPr marL="0" indent="0">
              <a:spcBef>
                <a:spcPts val="2400"/>
              </a:spcBef>
              <a:buNone/>
            </a:pPr>
            <a:r>
              <a:rPr lang="en-US" dirty="0" smtClean="0"/>
              <a:t>…the easier Responsive Design will be.</a:t>
            </a:r>
          </a:p>
          <a:p>
            <a:pPr>
              <a:spcBef>
                <a:spcPts val="2400"/>
              </a:spcBef>
            </a:pPr>
            <a:endParaRPr lang="en-US" dirty="0" smtClean="0"/>
          </a:p>
        </p:txBody>
      </p:sp>
      <p:sp>
        <p:nvSpPr>
          <p:cNvPr id="5" name="TextBox 4"/>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4"/>
              </a:rPr>
              <a:t>DEMO</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1268" name="Text Box 4"/>
          <p:cNvSpPr txBox="1">
            <a:spLocks noChangeArrowheads="1"/>
          </p:cNvSpPr>
          <p:nvPr/>
        </p:nvSpPr>
        <p:spPr bwMode="auto">
          <a:xfrm>
            <a:off x="457200" y="1676400"/>
            <a:ext cx="8458200" cy="769441"/>
          </a:xfrm>
          <a:prstGeom prst="rect">
            <a:avLst/>
          </a:prstGeom>
          <a:noFill/>
          <a:ln w="9525">
            <a:noFill/>
            <a:miter lim="800000"/>
            <a:headEnd/>
            <a:tailEnd/>
          </a:ln>
        </p:spPr>
        <p:txBody>
          <a:bodyPr>
            <a:spAutoFit/>
          </a:bodyPr>
          <a:lstStyle/>
          <a:p>
            <a:r>
              <a:rPr lang="en-US" sz="4400" dirty="0" smtClean="0">
                <a:solidFill>
                  <a:schemeClr val="bg1"/>
                </a:solidFill>
              </a:rPr>
              <a:t>CSS</a:t>
            </a:r>
            <a:endParaRPr lang="en-US" sz="4400" dirty="0">
              <a:solidFill>
                <a:schemeClr val="bg1"/>
              </a:solidFill>
            </a:endParaRPr>
          </a:p>
        </p:txBody>
      </p:sp>
    </p:spTree>
    <p:extLst>
      <p:ext uri="{BB962C8B-B14F-4D97-AF65-F5344CB8AC3E}">
        <p14:creationId xmlns:p14="http://schemas.microsoft.com/office/powerpoint/2010/main" val="637908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CSS</a:t>
            </a:r>
            <a:endParaRPr lang="en-US" sz="2600" dirty="0" smtClean="0">
              <a:solidFill>
                <a:schemeClr val="bg1"/>
              </a:solidFill>
            </a:endParaRPr>
          </a:p>
        </p:txBody>
      </p:sp>
      <p:sp>
        <p:nvSpPr>
          <p:cNvPr id="825347" name="Rectangle 3"/>
          <p:cNvSpPr>
            <a:spLocks noGrp="1" noChangeArrowheads="1"/>
          </p:cNvSpPr>
          <p:nvPr>
            <p:ph idx="1"/>
          </p:nvPr>
        </p:nvSpPr>
        <p:spPr>
          <a:xfrm>
            <a:off x="364671" y="722425"/>
            <a:ext cx="8534400" cy="4456112"/>
          </a:xfrm>
        </p:spPr>
        <p:txBody>
          <a:bodyPr/>
          <a:lstStyle/>
          <a:p>
            <a:pPr marL="0" indent="0">
              <a:spcBef>
                <a:spcPts val="2400"/>
              </a:spcBef>
              <a:buNone/>
            </a:pPr>
            <a:r>
              <a:rPr lang="en-US" sz="4400" dirty="0" smtClean="0"/>
              <a:t>The second leg of the RD stool is Cascading Style Sheets (CSS)</a:t>
            </a:r>
          </a:p>
          <a:p>
            <a:pPr>
              <a:spcBef>
                <a:spcPts val="1200"/>
              </a:spcBef>
            </a:pPr>
            <a:r>
              <a:rPr lang="en-US" sz="4400" dirty="0" smtClean="0"/>
              <a:t>All look/feel/formatting</a:t>
            </a:r>
          </a:p>
          <a:p>
            <a:pPr>
              <a:spcBef>
                <a:spcPts val="1200"/>
              </a:spcBef>
            </a:pPr>
            <a:r>
              <a:rPr lang="en-US" sz="4400" dirty="0" smtClean="0"/>
              <a:t>Block level (p, H1, H2, etc.)</a:t>
            </a:r>
          </a:p>
          <a:p>
            <a:pPr>
              <a:spcBef>
                <a:spcPts val="1200"/>
              </a:spcBef>
            </a:pPr>
            <a:r>
              <a:rPr lang="en-US" sz="4400" dirty="0" smtClean="0"/>
              <a:t>Character level (span)</a:t>
            </a:r>
          </a:p>
          <a:p>
            <a:pPr>
              <a:spcBef>
                <a:spcPts val="1200"/>
              </a:spcBef>
            </a:pPr>
            <a:r>
              <a:rPr lang="en-US" sz="4400" dirty="0" smtClean="0"/>
              <a:t>Grouping/formatting level</a:t>
            </a:r>
          </a:p>
          <a:p>
            <a:pPr>
              <a:spcBef>
                <a:spcPts val="2400"/>
              </a:spcBef>
            </a:pPr>
            <a:endParaRPr lang="en-US" sz="4400" dirty="0" smtClean="0"/>
          </a:p>
        </p:txBody>
      </p:sp>
    </p:spTree>
    <p:extLst>
      <p:ext uri="{BB962C8B-B14F-4D97-AF65-F5344CB8AC3E}">
        <p14:creationId xmlns:p14="http://schemas.microsoft.com/office/powerpoint/2010/main" val="9673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CSS</a:t>
            </a:r>
            <a:endParaRPr lang="en-US" sz="2600" dirty="0" smtClean="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162045" y="820289"/>
            <a:ext cx="8892941" cy="5245972"/>
          </a:xfrm>
          <a:prstGeom prst="rect">
            <a:avLst/>
          </a:prstGeom>
          <a:noFill/>
          <a:ln w="9525">
            <a:noFill/>
            <a:miter lim="800000"/>
            <a:headEnd/>
            <a:tailEnd/>
          </a:ln>
        </p:spPr>
      </p:pic>
    </p:spTree>
    <p:extLst>
      <p:ext uri="{BB962C8B-B14F-4D97-AF65-F5344CB8AC3E}">
        <p14:creationId xmlns:p14="http://schemas.microsoft.com/office/powerpoint/2010/main" val="410787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1" y="679572"/>
            <a:ext cx="8847003" cy="550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CSS</a:t>
            </a:r>
            <a:endParaRPr lang="en-US" sz="2600" dirty="0" smtClean="0">
              <a:solidFill>
                <a:schemeClr val="bg1"/>
              </a:solidFill>
            </a:endParaRPr>
          </a:p>
        </p:txBody>
      </p:sp>
    </p:spTree>
    <p:extLst>
      <p:ext uri="{BB962C8B-B14F-4D97-AF65-F5344CB8AC3E}">
        <p14:creationId xmlns:p14="http://schemas.microsoft.com/office/powerpoint/2010/main" val="275161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Agenda</a:t>
            </a:r>
          </a:p>
        </p:txBody>
      </p:sp>
      <p:sp>
        <p:nvSpPr>
          <p:cNvPr id="4099" name="Rectangle 3"/>
          <p:cNvSpPr>
            <a:spLocks noGrp="1" noChangeArrowheads="1"/>
          </p:cNvSpPr>
          <p:nvPr>
            <p:ph idx="1"/>
          </p:nvPr>
        </p:nvSpPr>
        <p:spPr>
          <a:xfrm>
            <a:off x="196850" y="993775"/>
            <a:ext cx="8915400" cy="5562600"/>
          </a:xfrm>
        </p:spPr>
        <p:txBody>
          <a:bodyPr/>
          <a:lstStyle/>
          <a:p>
            <a:pPr defTabSz="293688" eaLnBrk="1" hangingPunct="1">
              <a:spcBef>
                <a:spcPts val="600"/>
              </a:spcBef>
              <a:tabLst>
                <a:tab pos="2800350" algn="l"/>
                <a:tab pos="3200400" algn="l"/>
              </a:tabLst>
            </a:pPr>
            <a:r>
              <a:rPr lang="en-US" dirty="0" smtClean="0"/>
              <a:t>Responsive Design</a:t>
            </a:r>
          </a:p>
          <a:p>
            <a:pPr defTabSz="293688" eaLnBrk="1" hangingPunct="1">
              <a:spcBef>
                <a:spcPts val="600"/>
              </a:spcBef>
              <a:tabLst>
                <a:tab pos="2800350" algn="l"/>
                <a:tab pos="3200400" algn="l"/>
              </a:tabLst>
            </a:pPr>
            <a:r>
              <a:rPr lang="en-US" dirty="0" smtClean="0"/>
              <a:t>Core Components of Responsive Design</a:t>
            </a:r>
          </a:p>
          <a:p>
            <a:pPr defTabSz="293688" eaLnBrk="1" hangingPunct="1">
              <a:spcBef>
                <a:spcPts val="600"/>
              </a:spcBef>
              <a:tabLst>
                <a:tab pos="2800350" algn="l"/>
                <a:tab pos="3200400" algn="l"/>
              </a:tabLst>
            </a:pPr>
            <a:r>
              <a:rPr lang="en-US" dirty="0" smtClean="0"/>
              <a:t>The Role of Content Structure</a:t>
            </a:r>
          </a:p>
          <a:p>
            <a:pPr defTabSz="293688" eaLnBrk="1" hangingPunct="1">
              <a:spcBef>
                <a:spcPts val="600"/>
              </a:spcBef>
              <a:tabLst>
                <a:tab pos="2800350" algn="l"/>
                <a:tab pos="3200400" algn="l"/>
              </a:tabLst>
            </a:pPr>
            <a:r>
              <a:rPr lang="en-US" dirty="0" smtClean="0"/>
              <a:t>The Role of CSS</a:t>
            </a:r>
          </a:p>
          <a:p>
            <a:pPr defTabSz="293688" eaLnBrk="1" hangingPunct="1">
              <a:spcBef>
                <a:spcPts val="600"/>
              </a:spcBef>
              <a:tabLst>
                <a:tab pos="2800350" algn="l"/>
                <a:tab pos="3200400" algn="l"/>
              </a:tabLst>
            </a:pPr>
            <a:r>
              <a:rPr lang="en-US" dirty="0" smtClean="0"/>
              <a:t>The Role of Media Queries</a:t>
            </a:r>
          </a:p>
          <a:p>
            <a:pPr defTabSz="293688" eaLnBrk="1" hangingPunct="1">
              <a:spcBef>
                <a:spcPts val="600"/>
              </a:spcBef>
              <a:tabLst>
                <a:tab pos="2800350" algn="l"/>
                <a:tab pos="3200400" algn="l"/>
              </a:tabLst>
            </a:pPr>
            <a:r>
              <a:rPr lang="en-US" dirty="0" smtClean="0"/>
              <a:t>Responsive Design Strategies</a:t>
            </a:r>
          </a:p>
          <a:p>
            <a:pPr defTabSz="293688" eaLnBrk="1" hangingPunct="1">
              <a:spcBef>
                <a:spcPts val="600"/>
              </a:spcBef>
              <a:tabLst>
                <a:tab pos="2800350" algn="l"/>
                <a:tab pos="3200400" algn="l"/>
              </a:tabLst>
            </a:pPr>
            <a:r>
              <a:rPr lang="en-US" dirty="0" smtClean="0"/>
              <a:t>Short Term RD Techniques</a:t>
            </a:r>
          </a:p>
          <a:p>
            <a:pPr defTabSz="293688" eaLnBrk="1" hangingPunct="1">
              <a:spcBef>
                <a:spcPts val="600"/>
              </a:spcBef>
              <a:tabLst>
                <a:tab pos="2800350" algn="l"/>
                <a:tab pos="3200400" algn="l"/>
              </a:tabLst>
            </a:pPr>
            <a:r>
              <a:rPr lang="en-US" dirty="0" smtClean="0"/>
              <a:t>Long Term RD Plans</a:t>
            </a:r>
          </a:p>
          <a:p>
            <a:pPr defTabSz="293688" eaLnBrk="1" hangingPunct="1">
              <a:spcBef>
                <a:spcPts val="600"/>
              </a:spcBef>
              <a:tabLst>
                <a:tab pos="2800350" algn="l"/>
                <a:tab pos="3200400" algn="l"/>
              </a:tabLst>
            </a:pPr>
            <a:r>
              <a:rPr lang="en-US" dirty="0" smtClean="0"/>
              <a:t>The RD Missing Link – Future of RD</a:t>
            </a:r>
          </a:p>
          <a:p>
            <a:pPr defTabSz="293688" eaLnBrk="1" hangingPunct="1">
              <a:spcBef>
                <a:spcPts val="600"/>
              </a:spcBef>
              <a:buNone/>
              <a:tabLst>
                <a:tab pos="2800350" algn="l"/>
                <a:tab pos="3200400" algn="l"/>
              </a:tabLst>
            </a:pPr>
            <a:endParaRPr lang="en-US" dirty="0" smtClean="0"/>
          </a:p>
          <a:p>
            <a:pPr defTabSz="293688" eaLnBrk="1" hangingPunct="1">
              <a:spcBef>
                <a:spcPts val="600"/>
              </a:spcBef>
              <a:tabLst>
                <a:tab pos="2800350" algn="l"/>
                <a:tab pos="3200400" algn="l"/>
              </a:tabLst>
            </a:pPr>
            <a:endParaRPr lang="en-US" sz="2800" dirty="0" smtClean="0"/>
          </a:p>
          <a:p>
            <a:pPr defTabSz="293688" eaLnBrk="1" hangingPunct="1">
              <a:spcBef>
                <a:spcPts val="600"/>
              </a:spcBef>
              <a:tabLst>
                <a:tab pos="2800350" algn="l"/>
                <a:tab pos="3200400" algn="l"/>
              </a:tabLst>
            </a:pPr>
            <a:endParaRPr lang="en-US" sz="2800" dirty="0" smtClean="0"/>
          </a:p>
          <a:p>
            <a:pPr lvl="1" defTabSz="293688" eaLnBrk="1" hangingPunct="1">
              <a:spcBef>
                <a:spcPct val="45000"/>
              </a:spcBef>
              <a:tabLst>
                <a:tab pos="2800350" algn="l"/>
                <a:tab pos="3200400" algn="l"/>
              </a:tabLst>
            </a:pPr>
            <a:endParaRPr lang="en-US" b="1" dirty="0" smtClean="0"/>
          </a:p>
          <a:p>
            <a:pPr lvl="1" defTabSz="293688" eaLnBrk="1" hangingPunct="1">
              <a:spcBef>
                <a:spcPct val="45000"/>
              </a:spcBef>
              <a:tabLst>
                <a:tab pos="2800350" algn="l"/>
                <a:tab pos="3200400" algn="l"/>
              </a:tabLst>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86" y="706054"/>
            <a:ext cx="8855188" cy="530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CSS</a:t>
            </a:r>
            <a:endParaRPr lang="en-US" sz="2600" dirty="0" smtClean="0">
              <a:solidFill>
                <a:schemeClr val="bg1"/>
              </a:solidFill>
            </a:endParaRPr>
          </a:p>
        </p:txBody>
      </p:sp>
    </p:spTree>
    <p:extLst>
      <p:ext uri="{BB962C8B-B14F-4D97-AF65-F5344CB8AC3E}">
        <p14:creationId xmlns:p14="http://schemas.microsoft.com/office/powerpoint/2010/main" val="1797971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15" y="717343"/>
            <a:ext cx="8836342" cy="52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CSS</a:t>
            </a:r>
            <a:endParaRPr lang="en-US" sz="2600" dirty="0" smtClean="0">
              <a:solidFill>
                <a:schemeClr val="bg1"/>
              </a:solidFill>
            </a:endParaRPr>
          </a:p>
        </p:txBody>
      </p:sp>
    </p:spTree>
    <p:extLst>
      <p:ext uri="{BB962C8B-B14F-4D97-AF65-F5344CB8AC3E}">
        <p14:creationId xmlns:p14="http://schemas.microsoft.com/office/powerpoint/2010/main" val="2605925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Font Sizing</a:t>
            </a:r>
          </a:p>
        </p:txBody>
      </p:sp>
      <p:sp>
        <p:nvSpPr>
          <p:cNvPr id="897027" name="Rectangle 3"/>
          <p:cNvSpPr>
            <a:spLocks noGrp="1" noChangeArrowheads="1"/>
          </p:cNvSpPr>
          <p:nvPr>
            <p:ph type="body" idx="1"/>
          </p:nvPr>
        </p:nvSpPr>
        <p:spPr>
          <a:xfrm>
            <a:off x="304800" y="1295400"/>
            <a:ext cx="8686800" cy="4800600"/>
          </a:xfrm>
          <a:noFill/>
        </p:spPr>
        <p:txBody>
          <a:bodyPr/>
          <a:lstStyle/>
          <a:p>
            <a:pPr marL="346075" indent="-346075">
              <a:lnSpc>
                <a:spcPct val="90000"/>
              </a:lnSpc>
              <a:buFontTx/>
              <a:buNone/>
            </a:pPr>
            <a:r>
              <a:rPr lang="en-US" b="1" dirty="0" smtClean="0">
                <a:solidFill>
                  <a:srgbClr val="6A0000"/>
                </a:solidFill>
                <a:cs typeface="Times New Roman" pitchFamily="18" charset="0"/>
              </a:rPr>
              <a:t>Fixed Font Sizing</a:t>
            </a:r>
            <a:r>
              <a:rPr lang="en-US" sz="2800" dirty="0" smtClean="0">
                <a:cs typeface="Times New Roman" pitchFamily="18" charset="0"/>
              </a:rPr>
              <a:t> </a:t>
            </a:r>
          </a:p>
          <a:p>
            <a:pPr marL="346075" indent="-346075" algn="ctr">
              <a:lnSpc>
                <a:spcPct val="90000"/>
              </a:lnSpc>
              <a:buFontTx/>
              <a:buNone/>
            </a:pPr>
            <a:endParaRPr lang="en-US" sz="900" dirty="0" smtClean="0">
              <a:cs typeface="Times New Roman" pitchFamily="18" charset="0"/>
            </a:endParaRPr>
          </a:p>
          <a:p>
            <a:pPr marL="346075" indent="-346075">
              <a:lnSpc>
                <a:spcPct val="90000"/>
              </a:lnSpc>
            </a:pPr>
            <a:r>
              <a:rPr lang="en-US" sz="2800" dirty="0" smtClean="0">
                <a:cs typeface="Times New Roman" pitchFamily="18" charset="0"/>
              </a:rPr>
              <a:t>Fixed Font Sizing defines the size of fonts using absolute units such as points (pt), picas (pc), inches (in), centimeters (cm), etc.</a:t>
            </a:r>
          </a:p>
          <a:p>
            <a:pPr marL="346075" indent="-346075">
              <a:lnSpc>
                <a:spcPct val="90000"/>
              </a:lnSpc>
              <a:buFontTx/>
              <a:buNone/>
            </a:pPr>
            <a:endParaRPr lang="en-US" sz="1000" dirty="0" smtClean="0">
              <a:cs typeface="Times New Roman" pitchFamily="18" charset="0"/>
            </a:endParaRPr>
          </a:p>
          <a:p>
            <a:pPr marL="346075" indent="-346075">
              <a:lnSpc>
                <a:spcPct val="90000"/>
              </a:lnSpc>
            </a:pPr>
            <a:r>
              <a:rPr lang="en-US" sz="2800" dirty="0" smtClean="0">
                <a:cs typeface="Times New Roman" pitchFamily="18" charset="0"/>
              </a:rPr>
              <a:t>Because of the differences in how various types of computers display content, Fixed Font Sizing will ALWAYS cause fonts to display smaller on some systems (like the Macintosh)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7027">
                                            <p:txEl>
                                              <p:pRg st="0" end="0"/>
                                            </p:txEl>
                                          </p:spTgt>
                                        </p:tgtEl>
                                        <p:attrNameLst>
                                          <p:attrName>style.visibility</p:attrName>
                                        </p:attrNameLst>
                                      </p:cBhvr>
                                      <p:to>
                                        <p:strVal val="visible"/>
                                      </p:to>
                                    </p:set>
                                    <p:animEffect transition="in" filter="fade">
                                      <p:cBhvr>
                                        <p:cTn id="7" dur="500"/>
                                        <p:tgtEl>
                                          <p:spTgt spid="897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7027">
                                            <p:txEl>
                                              <p:pRg st="2" end="2"/>
                                            </p:txEl>
                                          </p:spTgt>
                                        </p:tgtEl>
                                        <p:attrNameLst>
                                          <p:attrName>style.visibility</p:attrName>
                                        </p:attrNameLst>
                                      </p:cBhvr>
                                      <p:to>
                                        <p:strVal val="visible"/>
                                      </p:to>
                                    </p:set>
                                    <p:animEffect transition="in" filter="fade">
                                      <p:cBhvr>
                                        <p:cTn id="12" dur="500"/>
                                        <p:tgtEl>
                                          <p:spTgt spid="8970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7027">
                                            <p:txEl>
                                              <p:pRg st="4" end="4"/>
                                            </p:txEl>
                                          </p:spTgt>
                                        </p:tgtEl>
                                        <p:attrNameLst>
                                          <p:attrName>style.visibility</p:attrName>
                                        </p:attrNameLst>
                                      </p:cBhvr>
                                      <p:to>
                                        <p:strVal val="visible"/>
                                      </p:to>
                                    </p:set>
                                    <p:animEffect transition="in" filter="fade">
                                      <p:cBhvr>
                                        <p:cTn id="17" dur="500"/>
                                        <p:tgtEl>
                                          <p:spTgt spid="897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Font Sizing</a:t>
            </a:r>
          </a:p>
        </p:txBody>
      </p:sp>
      <p:sp>
        <p:nvSpPr>
          <p:cNvPr id="899075" name="Rectangle 3"/>
          <p:cNvSpPr>
            <a:spLocks noGrp="1" noChangeArrowheads="1"/>
          </p:cNvSpPr>
          <p:nvPr>
            <p:ph type="body" idx="1"/>
          </p:nvPr>
        </p:nvSpPr>
        <p:spPr>
          <a:xfrm>
            <a:off x="304800" y="1143000"/>
            <a:ext cx="8686800" cy="4953000"/>
          </a:xfrm>
          <a:noFill/>
        </p:spPr>
        <p:txBody>
          <a:bodyPr/>
          <a:lstStyle/>
          <a:p>
            <a:pPr marL="346075" indent="-346075">
              <a:buFontTx/>
              <a:buNone/>
            </a:pPr>
            <a:r>
              <a:rPr lang="en-US" b="1" dirty="0" smtClean="0">
                <a:solidFill>
                  <a:srgbClr val="6A0000"/>
                </a:solidFill>
                <a:cs typeface="Times New Roman" pitchFamily="18" charset="0"/>
              </a:rPr>
              <a:t>Relative Font Sizing</a:t>
            </a:r>
            <a:r>
              <a:rPr lang="en-US" sz="2800" dirty="0" smtClean="0">
                <a:cs typeface="Times New Roman" pitchFamily="18" charset="0"/>
              </a:rPr>
              <a:t> </a:t>
            </a:r>
          </a:p>
          <a:p>
            <a:pPr marL="346075" indent="-346075" algn="ctr">
              <a:buFontTx/>
              <a:buNone/>
            </a:pPr>
            <a:endParaRPr lang="en-US" sz="900" dirty="0" smtClean="0">
              <a:cs typeface="Times New Roman" pitchFamily="18" charset="0"/>
            </a:endParaRPr>
          </a:p>
          <a:p>
            <a:pPr marL="346075" indent="-346075"/>
            <a:r>
              <a:rPr lang="en-US" sz="2800" smtClean="0">
                <a:cs typeface="Times New Roman" pitchFamily="18" charset="0"/>
              </a:rPr>
              <a:t>Relative units </a:t>
            </a:r>
            <a:r>
              <a:rPr lang="en-US" sz="2800" dirty="0" smtClean="0">
                <a:cs typeface="Times New Roman" pitchFamily="18" charset="0"/>
              </a:rPr>
              <a:t>such as percentages (%), the em unit (em), numerical values (1-7), and descriptive values (xx-small - xx-large), etc.</a:t>
            </a:r>
          </a:p>
          <a:p>
            <a:pPr marL="346075" indent="-346075">
              <a:buFontTx/>
              <a:buNone/>
            </a:pPr>
            <a:endParaRPr lang="en-US" sz="1000" dirty="0" smtClean="0">
              <a:cs typeface="Times New Roman" pitchFamily="18" charset="0"/>
            </a:endParaRPr>
          </a:p>
          <a:p>
            <a:pPr marL="346075" indent="-346075"/>
            <a:r>
              <a:rPr lang="en-US" sz="2800" dirty="0" smtClean="0">
                <a:cs typeface="Times New Roman" pitchFamily="18" charset="0"/>
              </a:rPr>
              <a:t>Relative sizes refer to the font size of the parent element. This allows fonts to scale appropriately to different resolutions, browsers, or platforms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9075">
                                            <p:txEl>
                                              <p:pRg st="0" end="0"/>
                                            </p:txEl>
                                          </p:spTgt>
                                        </p:tgtEl>
                                        <p:attrNameLst>
                                          <p:attrName>style.visibility</p:attrName>
                                        </p:attrNameLst>
                                      </p:cBhvr>
                                      <p:to>
                                        <p:strVal val="visible"/>
                                      </p:to>
                                    </p:set>
                                    <p:animEffect transition="in" filter="fade">
                                      <p:cBhvr>
                                        <p:cTn id="7" dur="500"/>
                                        <p:tgtEl>
                                          <p:spTgt spid="89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9075">
                                            <p:txEl>
                                              <p:pRg st="2" end="2"/>
                                            </p:txEl>
                                          </p:spTgt>
                                        </p:tgtEl>
                                        <p:attrNameLst>
                                          <p:attrName>style.visibility</p:attrName>
                                        </p:attrNameLst>
                                      </p:cBhvr>
                                      <p:to>
                                        <p:strVal val="visible"/>
                                      </p:to>
                                    </p:set>
                                    <p:animEffect transition="in" filter="fade">
                                      <p:cBhvr>
                                        <p:cTn id="12" dur="500"/>
                                        <p:tgtEl>
                                          <p:spTgt spid="899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9075">
                                            <p:txEl>
                                              <p:pRg st="4" end="4"/>
                                            </p:txEl>
                                          </p:spTgt>
                                        </p:tgtEl>
                                        <p:attrNameLst>
                                          <p:attrName>style.visibility</p:attrName>
                                        </p:attrNameLst>
                                      </p:cBhvr>
                                      <p:to>
                                        <p:strVal val="visible"/>
                                      </p:to>
                                    </p:set>
                                    <p:animEffect transition="in" filter="fade">
                                      <p:cBhvr>
                                        <p:cTn id="17" dur="500"/>
                                        <p:tgtEl>
                                          <p:spTgt spid="89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Font Sizing</a:t>
            </a:r>
          </a:p>
        </p:txBody>
      </p:sp>
      <p:sp>
        <p:nvSpPr>
          <p:cNvPr id="901123" name="Rectangle 3"/>
          <p:cNvSpPr>
            <a:spLocks noGrp="1" noChangeArrowheads="1"/>
          </p:cNvSpPr>
          <p:nvPr>
            <p:ph type="body" idx="1"/>
          </p:nvPr>
        </p:nvSpPr>
        <p:spPr>
          <a:xfrm>
            <a:off x="685800" y="1447800"/>
            <a:ext cx="7772400" cy="4648200"/>
          </a:xfrm>
          <a:noFill/>
        </p:spPr>
        <p:txBody>
          <a:bodyPr/>
          <a:lstStyle/>
          <a:p>
            <a:pPr>
              <a:buFontTx/>
              <a:buNone/>
            </a:pPr>
            <a:r>
              <a:rPr lang="en-US" b="1" dirty="0" smtClean="0">
                <a:solidFill>
                  <a:srgbClr val="6A0000"/>
                </a:solidFill>
                <a:cs typeface="Times New Roman" pitchFamily="18" charset="0"/>
              </a:rPr>
              <a:t>Relative Font Size Guidelines</a:t>
            </a:r>
            <a:r>
              <a:rPr lang="en-US" sz="2800" dirty="0" smtClean="0">
                <a:cs typeface="Times New Roman" pitchFamily="18" charset="0"/>
              </a:rPr>
              <a:t> </a:t>
            </a:r>
          </a:p>
          <a:p>
            <a:endParaRPr lang="en-US" sz="900" dirty="0" smtClean="0">
              <a:cs typeface="Times New Roman" pitchFamily="18" charset="0"/>
            </a:endParaRPr>
          </a:p>
          <a:p>
            <a:endParaRPr lang="en-US" sz="900" dirty="0" smtClean="0">
              <a:cs typeface="Times New Roman" pitchFamily="18" charset="0"/>
            </a:endParaRPr>
          </a:p>
          <a:p>
            <a:r>
              <a:rPr lang="en-US" sz="2800" dirty="0" smtClean="0">
                <a:cs typeface="Times New Roman" pitchFamily="18" charset="0"/>
              </a:rPr>
              <a:t>Define the size for </a:t>
            </a:r>
            <a:r>
              <a:rPr lang="en-US" sz="2800" smtClean="0">
                <a:cs typeface="Times New Roman" pitchFamily="18" charset="0"/>
              </a:rPr>
              <a:t>the paragraph style </a:t>
            </a:r>
            <a:r>
              <a:rPr lang="en-US" sz="2800" dirty="0" smtClean="0">
                <a:cs typeface="Times New Roman" pitchFamily="18" charset="0"/>
              </a:rPr>
              <a:t>as 100% to provide consistent looking, legible text on any platform</a:t>
            </a:r>
          </a:p>
          <a:p>
            <a:endParaRPr lang="en-US" sz="2800" dirty="0" smtClean="0">
              <a:cs typeface="Times New Roman" pitchFamily="18" charset="0"/>
            </a:endParaRPr>
          </a:p>
          <a:p>
            <a:r>
              <a:rPr lang="en-US" sz="2800" dirty="0" smtClean="0">
                <a:cs typeface="Times New Roman" pitchFamily="18" charset="0"/>
              </a:rPr>
              <a:t>Define heading styles as a percentage of the normal text </a:t>
            </a:r>
            <a:r>
              <a:rPr lang="en-US" sz="2800" dirty="0" smtClean="0">
                <a:latin typeface="Arial" charset="0"/>
                <a:cs typeface="Times New Roman" pitchFamily="18" charset="0"/>
              </a:rPr>
              <a:t>–</a:t>
            </a:r>
            <a:r>
              <a:rPr lang="en-US" sz="2800" dirty="0" smtClean="0">
                <a:cs typeface="Times New Roman" pitchFamily="18" charset="0"/>
              </a:rPr>
              <a:t> e.g. Heading 1=120%, Heading 2=115%, etc.</a:t>
            </a:r>
            <a:endParaRPr lang="en-US" sz="2800" dirty="0" smtClean="0"/>
          </a:p>
          <a:p>
            <a:endParaRPr lang="en-US" sz="2800" dirty="0" smtClean="0"/>
          </a:p>
          <a:p>
            <a:pPr>
              <a:buFontTx/>
              <a:buNone/>
            </a:pPr>
            <a:endParaRPr lang="en-US" sz="400" dirty="0" smtClean="0"/>
          </a:p>
          <a:p>
            <a:pPr>
              <a:buFontTx/>
              <a:buNone/>
            </a:pPr>
            <a:endParaRPr lang="en-US" sz="2800"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23">
                                            <p:txEl>
                                              <p:pRg st="0" end="0"/>
                                            </p:txEl>
                                          </p:spTgt>
                                        </p:tgtEl>
                                        <p:attrNameLst>
                                          <p:attrName>style.visibility</p:attrName>
                                        </p:attrNameLst>
                                      </p:cBhvr>
                                      <p:to>
                                        <p:strVal val="visible"/>
                                      </p:to>
                                    </p:set>
                                    <p:animEffect transition="in" filter="fade">
                                      <p:cBhvr>
                                        <p:cTn id="7" dur="500"/>
                                        <p:tgtEl>
                                          <p:spTgt spid="90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23">
                                            <p:txEl>
                                              <p:pRg st="3" end="3"/>
                                            </p:txEl>
                                          </p:spTgt>
                                        </p:tgtEl>
                                        <p:attrNameLst>
                                          <p:attrName>style.visibility</p:attrName>
                                        </p:attrNameLst>
                                      </p:cBhvr>
                                      <p:to>
                                        <p:strVal val="visible"/>
                                      </p:to>
                                    </p:set>
                                    <p:animEffect transition="in" filter="fade">
                                      <p:cBhvr>
                                        <p:cTn id="12" dur="500"/>
                                        <p:tgtEl>
                                          <p:spTgt spid="9011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23">
                                            <p:txEl>
                                              <p:pRg st="5" end="5"/>
                                            </p:txEl>
                                          </p:spTgt>
                                        </p:tgtEl>
                                        <p:attrNameLst>
                                          <p:attrName>style.visibility</p:attrName>
                                        </p:attrNameLst>
                                      </p:cBhvr>
                                      <p:to>
                                        <p:strVal val="visible"/>
                                      </p:to>
                                    </p:set>
                                    <p:animEffect transition="in" filter="fade">
                                      <p:cBhvr>
                                        <p:cTn id="17" dur="500"/>
                                        <p:tgtEl>
                                          <p:spTgt spid="90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Font Sizing</a:t>
            </a:r>
          </a:p>
        </p:txBody>
      </p:sp>
      <p:sp>
        <p:nvSpPr>
          <p:cNvPr id="899075" name="Rectangle 3"/>
          <p:cNvSpPr>
            <a:spLocks noGrp="1" noChangeArrowheads="1"/>
          </p:cNvSpPr>
          <p:nvPr>
            <p:ph type="body" idx="1"/>
          </p:nvPr>
        </p:nvSpPr>
        <p:spPr>
          <a:xfrm>
            <a:off x="304800" y="1143000"/>
            <a:ext cx="8686800" cy="4953000"/>
          </a:xfrm>
          <a:noFill/>
        </p:spPr>
        <p:txBody>
          <a:bodyPr/>
          <a:lstStyle/>
          <a:p>
            <a:pPr marL="346075" indent="-346075">
              <a:buFontTx/>
              <a:buNone/>
            </a:pPr>
            <a:r>
              <a:rPr lang="en-US" b="1" dirty="0" smtClean="0">
                <a:solidFill>
                  <a:srgbClr val="6A0000"/>
                </a:solidFill>
                <a:cs typeface="Times New Roman" pitchFamily="18" charset="0"/>
              </a:rPr>
              <a:t>Relative Font Sizing - CAUTION</a:t>
            </a:r>
            <a:r>
              <a:rPr lang="en-US" sz="2800" dirty="0" smtClean="0">
                <a:cs typeface="Times New Roman" pitchFamily="18" charset="0"/>
              </a:rPr>
              <a:t> </a:t>
            </a:r>
          </a:p>
          <a:p>
            <a:pPr marL="346075" indent="-346075" algn="ctr">
              <a:buFontTx/>
              <a:buNone/>
            </a:pPr>
            <a:endParaRPr lang="en-US" sz="900" dirty="0" smtClean="0">
              <a:cs typeface="Times New Roman" pitchFamily="18" charset="0"/>
            </a:endParaRPr>
          </a:p>
          <a:p>
            <a:pPr marL="346075" indent="-346075"/>
            <a:r>
              <a:rPr lang="en-US" sz="2800" dirty="0" smtClean="0">
                <a:cs typeface="Times New Roman" pitchFamily="18" charset="0"/>
              </a:rPr>
              <a:t>Watch out for the “fun-house mirror” factor that can occur when relative font sizes inherit from other relative font sizes</a:t>
            </a:r>
          </a:p>
          <a:p>
            <a:pPr marL="346075" indent="-346075">
              <a:buFontTx/>
              <a:buNone/>
            </a:pPr>
            <a:endParaRPr lang="en-US" sz="1000" dirty="0" smtClean="0">
              <a:cs typeface="Times New Roman" pitchFamily="18" charset="0"/>
            </a:endParaRPr>
          </a:p>
          <a:p>
            <a:pPr marL="346075" indent="-346075"/>
            <a:r>
              <a:rPr lang="en-US" sz="2800" dirty="0" smtClean="0">
                <a:cs typeface="Times New Roman" pitchFamily="18" charset="0"/>
              </a:rPr>
              <a:t>This can cause text to shrink or expand very quickly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9075">
                                            <p:txEl>
                                              <p:pRg st="0" end="0"/>
                                            </p:txEl>
                                          </p:spTgt>
                                        </p:tgtEl>
                                        <p:attrNameLst>
                                          <p:attrName>style.visibility</p:attrName>
                                        </p:attrNameLst>
                                      </p:cBhvr>
                                      <p:to>
                                        <p:strVal val="visible"/>
                                      </p:to>
                                    </p:set>
                                    <p:animEffect transition="in" filter="fade">
                                      <p:cBhvr>
                                        <p:cTn id="7" dur="500"/>
                                        <p:tgtEl>
                                          <p:spTgt spid="89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9075">
                                            <p:txEl>
                                              <p:pRg st="2" end="2"/>
                                            </p:txEl>
                                          </p:spTgt>
                                        </p:tgtEl>
                                        <p:attrNameLst>
                                          <p:attrName>style.visibility</p:attrName>
                                        </p:attrNameLst>
                                      </p:cBhvr>
                                      <p:to>
                                        <p:strVal val="visible"/>
                                      </p:to>
                                    </p:set>
                                    <p:animEffect transition="in" filter="fade">
                                      <p:cBhvr>
                                        <p:cTn id="12" dur="500"/>
                                        <p:tgtEl>
                                          <p:spTgt spid="899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9075">
                                            <p:txEl>
                                              <p:pRg st="4" end="4"/>
                                            </p:txEl>
                                          </p:spTgt>
                                        </p:tgtEl>
                                        <p:attrNameLst>
                                          <p:attrName>style.visibility</p:attrName>
                                        </p:attrNameLst>
                                      </p:cBhvr>
                                      <p:to>
                                        <p:strVal val="visible"/>
                                      </p:to>
                                    </p:set>
                                    <p:animEffect transition="in" filter="fade">
                                      <p:cBhvr>
                                        <p:cTn id="17" dur="500"/>
                                        <p:tgtEl>
                                          <p:spTgt spid="89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0"/>
            <a:ext cx="8382000" cy="685800"/>
          </a:xfrm>
        </p:spPr>
        <p:txBody>
          <a:bodyPr/>
          <a:lstStyle/>
          <a:p>
            <a:pPr eaLnBrk="1" hangingPunct="1"/>
            <a:r>
              <a:rPr lang="en-US" dirty="0" smtClean="0"/>
              <a:t>Fixed Font Sizing</a:t>
            </a:r>
          </a:p>
        </p:txBody>
      </p:sp>
      <p:sp>
        <p:nvSpPr>
          <p:cNvPr id="825347" name="Rectangle 3"/>
          <p:cNvSpPr>
            <a:spLocks noGrp="1" noChangeArrowheads="1"/>
          </p:cNvSpPr>
          <p:nvPr>
            <p:ph idx="1"/>
          </p:nvPr>
        </p:nvSpPr>
        <p:spPr>
          <a:xfrm>
            <a:off x="203200" y="995363"/>
            <a:ext cx="4581933" cy="5227637"/>
          </a:xfrm>
        </p:spPr>
        <p:txBody>
          <a:bodyPr/>
          <a:lstStyle/>
          <a:p>
            <a:pPr eaLnBrk="1" hangingPunct="1">
              <a:buFontTx/>
              <a:buNone/>
              <a:defRPr/>
            </a:pPr>
            <a:r>
              <a:rPr lang="en-US" sz="2000" dirty="0" smtClean="0"/>
              <a:t>body {font-size: 8pt;</a:t>
            </a:r>
          </a:p>
          <a:p>
            <a:pPr marL="0" indent="0" eaLnBrk="1" hangingPunct="1">
              <a:buFontTx/>
              <a:buNone/>
              <a:tabLst>
                <a:tab pos="625475" algn="l"/>
              </a:tabLst>
              <a:defRPr/>
            </a:pPr>
            <a:r>
              <a:rPr lang="en-US" sz="2000" dirty="0" smtClean="0"/>
              <a:t>	font-family: Verdana,   	Arial,Helvetica, Sans-Serif;}</a:t>
            </a:r>
          </a:p>
          <a:p>
            <a:pPr eaLnBrk="1" hangingPunct="1">
              <a:buFontTx/>
              <a:buNone/>
              <a:defRPr/>
            </a:pPr>
            <a:r>
              <a:rPr lang="en-US" sz="2000" dirty="0" smtClean="0"/>
              <a:t>h1   {font-size: 12pt;}</a:t>
            </a:r>
          </a:p>
          <a:p>
            <a:pPr eaLnBrk="1" hangingPunct="1">
              <a:buFontTx/>
              <a:buNone/>
              <a:defRPr/>
            </a:pPr>
            <a:r>
              <a:rPr lang="en-US" sz="2000" dirty="0" smtClean="0"/>
              <a:t>div  {margin-left: 10pt;</a:t>
            </a:r>
          </a:p>
          <a:p>
            <a:pPr eaLnBrk="1" hangingPunct="1">
              <a:buFontTx/>
              <a:buNone/>
              <a:defRPr/>
            </a:pPr>
            <a:r>
              <a:rPr lang="en-US" sz="2000" dirty="0" smtClean="0"/>
              <a:t>	   font-size: 10pt;}</a:t>
            </a:r>
          </a:p>
          <a:p>
            <a:pPr eaLnBrk="1" hangingPunct="1">
              <a:buFontTx/>
              <a:buNone/>
              <a:defRPr/>
            </a:pPr>
            <a:r>
              <a:rPr lang="en-US" sz="2000" dirty="0" smtClean="0"/>
              <a:t>li    {font-size: 10pt;}</a:t>
            </a:r>
          </a:p>
          <a:p>
            <a:pPr eaLnBrk="1" hangingPunct="1">
              <a:buFontTx/>
              <a:buNone/>
              <a:defRPr/>
            </a:pPr>
            <a:r>
              <a:rPr lang="en-US" sz="2000" dirty="0" smtClean="0"/>
              <a:t>p    {font-size: 10pt;}</a:t>
            </a:r>
            <a:endParaRPr lang="en-US" sz="1200" dirty="0" smtClean="0"/>
          </a:p>
          <a:p>
            <a:pPr marL="457200" indent="-457200" eaLnBrk="1" hangingPunct="1">
              <a:spcAft>
                <a:spcPts val="1800"/>
              </a:spcAft>
              <a:buFontTx/>
              <a:buNone/>
              <a:defRPr/>
            </a:pPr>
            <a:endParaRPr lang="en-US" sz="1200" dirty="0" smtClean="0"/>
          </a:p>
          <a:p>
            <a:pPr marL="457200" indent="-457200" eaLnBrk="1" hangingPunct="1">
              <a:spcAft>
                <a:spcPts val="1800"/>
              </a:spcAft>
              <a:buFontTx/>
              <a:buNone/>
              <a:defRPr/>
            </a:pPr>
            <a:endParaRPr lang="en-US" sz="1200" dirty="0" smtClean="0"/>
          </a:p>
        </p:txBody>
      </p:sp>
      <p:sp>
        <p:nvSpPr>
          <p:cNvPr id="4" name="Rectangle 3"/>
          <p:cNvSpPr txBox="1">
            <a:spLocks noChangeArrowheads="1"/>
          </p:cNvSpPr>
          <p:nvPr/>
        </p:nvSpPr>
        <p:spPr bwMode="auto">
          <a:xfrm>
            <a:off x="4487863" y="995363"/>
            <a:ext cx="4441825" cy="5227637"/>
          </a:xfrm>
          <a:prstGeom prst="rect">
            <a:avLst/>
          </a:prstGeom>
          <a:solidFill>
            <a:schemeClr val="accent3"/>
          </a:solidFill>
          <a:ln w="9525">
            <a:solidFill>
              <a:schemeClr val="tx1"/>
            </a:solidFill>
            <a:miter lim="800000"/>
            <a:headEnd/>
            <a:tailEnd/>
          </a:ln>
        </p:spPr>
        <p:txBody>
          <a:bodyPr/>
          <a:lstStyle/>
          <a:p>
            <a:pPr marL="342900" indent="-342900" algn="l">
              <a:spcBef>
                <a:spcPct val="20000"/>
              </a:spcBef>
              <a:defRPr/>
            </a:pPr>
            <a:endParaRPr lang="en-US" sz="1400" kern="0" dirty="0">
              <a:latin typeface="+mn-lt"/>
              <a:cs typeface="+mn-cs"/>
            </a:endParaRPr>
          </a:p>
          <a:p>
            <a:pPr marL="342900" indent="-342900" algn="l">
              <a:spcBef>
                <a:spcPct val="20000"/>
              </a:spcBef>
              <a:defRPr/>
            </a:pPr>
            <a:r>
              <a:rPr lang="en-US" sz="1400" kern="0" dirty="0">
                <a:latin typeface="+mn-lt"/>
                <a:cs typeface="+mn-cs"/>
              </a:rPr>
              <a:t>&lt;html &gt;</a:t>
            </a:r>
          </a:p>
          <a:p>
            <a:pPr marL="342900" indent="-342900" algn="l">
              <a:spcBef>
                <a:spcPct val="20000"/>
              </a:spcBef>
              <a:defRPr/>
            </a:pPr>
            <a:r>
              <a:rPr lang="en-US" sz="1400" kern="0" dirty="0">
                <a:latin typeface="+mn-lt"/>
                <a:cs typeface="+mn-cs"/>
              </a:rPr>
              <a:t>    &lt;head&gt;</a:t>
            </a:r>
          </a:p>
          <a:p>
            <a:pPr marL="342900" indent="-342900" algn="l">
              <a:spcBef>
                <a:spcPct val="20000"/>
              </a:spcBef>
              <a:defRPr/>
            </a:pPr>
            <a:r>
              <a:rPr lang="en-US" sz="1400" kern="0" dirty="0">
                <a:latin typeface="+mn-lt"/>
                <a:cs typeface="+mn-cs"/>
              </a:rPr>
              <a:t>        &lt;link href="test.css" rel="stylesheet" /&gt;</a:t>
            </a:r>
          </a:p>
          <a:p>
            <a:pPr marL="342900" indent="-342900" algn="l">
              <a:spcBef>
                <a:spcPct val="20000"/>
              </a:spcBef>
              <a:defRPr/>
            </a:pPr>
            <a:r>
              <a:rPr lang="en-US" sz="1400" kern="0" dirty="0">
                <a:latin typeface="+mn-lt"/>
                <a:cs typeface="+mn-cs"/>
              </a:rPr>
              <a:t>    &lt;/head&gt;</a:t>
            </a:r>
          </a:p>
          <a:p>
            <a:pPr marL="342900" indent="-342900" algn="l">
              <a:spcBef>
                <a:spcPct val="20000"/>
              </a:spcBef>
              <a:defRPr/>
            </a:pPr>
            <a:r>
              <a:rPr lang="en-US" sz="1400" kern="0" dirty="0">
                <a:latin typeface="+mn-lt"/>
                <a:cs typeface="+mn-cs"/>
              </a:rPr>
              <a:t>    &lt;body&gt;</a:t>
            </a:r>
          </a:p>
          <a:p>
            <a:pPr marL="342900" indent="-342900" algn="l">
              <a:spcBef>
                <a:spcPct val="20000"/>
              </a:spcBef>
              <a:defRPr/>
            </a:pPr>
            <a:r>
              <a:rPr lang="en-US" sz="1400" kern="0" dirty="0">
                <a:latin typeface="+mn-lt"/>
                <a:cs typeface="+mn-cs"/>
              </a:rPr>
              <a:t>        &lt;h1&gt;Heading 1 Text&lt;/h1&gt;</a:t>
            </a:r>
          </a:p>
          <a:p>
            <a:pPr marL="342900" indent="-342900" algn="l">
              <a:spcBef>
                <a:spcPct val="20000"/>
              </a:spcBef>
              <a:defRPr/>
            </a:pPr>
            <a:r>
              <a:rPr lang="en-US" sz="1400" kern="0" dirty="0">
                <a:latin typeface="+mn-lt"/>
                <a:cs typeface="+mn-cs"/>
              </a:rPr>
              <a:t>        &lt;p&gt;A normal paragraph&lt;/p&gt;</a:t>
            </a:r>
          </a:p>
          <a:p>
            <a:pPr marL="342900" indent="-342900" algn="l">
              <a:spcBef>
                <a:spcPct val="20000"/>
              </a:spcBef>
              <a:defRPr/>
            </a:pPr>
            <a:r>
              <a:rPr lang="en-US" sz="1400" kern="0" dirty="0">
                <a:latin typeface="+mn-lt"/>
                <a:cs typeface="+mn-cs"/>
              </a:rPr>
              <a:t>        &lt;div&gt;</a:t>
            </a:r>
          </a:p>
          <a:p>
            <a:pPr marL="342900" indent="-342900" algn="l">
              <a:spcBef>
                <a:spcPct val="20000"/>
              </a:spcBef>
              <a:defRPr/>
            </a:pPr>
            <a:r>
              <a:rPr lang="en-US" sz="1400" kern="0" dirty="0">
                <a:latin typeface="+mn-lt"/>
                <a:cs typeface="+mn-cs"/>
              </a:rPr>
              <a:t>            &lt;ul&gt;</a:t>
            </a:r>
          </a:p>
          <a:p>
            <a:pPr marL="342900" indent="-342900" algn="l">
              <a:spcBef>
                <a:spcPct val="20000"/>
              </a:spcBef>
              <a:defRPr/>
            </a:pPr>
            <a:r>
              <a:rPr lang="en-US" sz="1400" kern="0" dirty="0">
                <a:latin typeface="+mn-lt"/>
                <a:cs typeface="+mn-cs"/>
              </a:rPr>
              <a:t>                &lt;li&gt;List item 1&lt;/li&gt;</a:t>
            </a:r>
          </a:p>
          <a:p>
            <a:pPr marL="342900" indent="-342900" algn="l">
              <a:spcBef>
                <a:spcPct val="20000"/>
              </a:spcBef>
              <a:defRPr/>
            </a:pPr>
            <a:r>
              <a:rPr lang="en-US" sz="1400" kern="0" dirty="0">
                <a:latin typeface="+mn-lt"/>
                <a:cs typeface="+mn-cs"/>
              </a:rPr>
              <a:t>                &lt;li&gt;</a:t>
            </a:r>
          </a:p>
          <a:p>
            <a:pPr marL="342900" indent="-342900" algn="l">
              <a:spcBef>
                <a:spcPct val="20000"/>
              </a:spcBef>
              <a:defRPr/>
            </a:pPr>
            <a:r>
              <a:rPr lang="en-US" sz="1400" kern="0" dirty="0">
                <a:latin typeface="+mn-lt"/>
                <a:cs typeface="+mn-cs"/>
              </a:rPr>
              <a:t>                    &lt;p&gt;List item 2&lt;/p&gt;</a:t>
            </a:r>
          </a:p>
          <a:p>
            <a:pPr marL="342900" indent="-342900" algn="l">
              <a:spcBef>
                <a:spcPct val="20000"/>
              </a:spcBef>
              <a:defRPr/>
            </a:pPr>
            <a:r>
              <a:rPr lang="en-US" sz="1400" kern="0" dirty="0">
                <a:latin typeface="+mn-lt"/>
                <a:cs typeface="+mn-cs"/>
              </a:rPr>
              <a:t>                    &lt;p&gt;Supporting paragraph&lt;/p&gt;</a:t>
            </a:r>
          </a:p>
          <a:p>
            <a:pPr marL="342900" indent="-342900" algn="l">
              <a:spcBef>
                <a:spcPct val="20000"/>
              </a:spcBef>
              <a:defRPr/>
            </a:pPr>
            <a:r>
              <a:rPr lang="en-US" sz="1400" kern="0" dirty="0">
                <a:latin typeface="+mn-lt"/>
                <a:cs typeface="+mn-cs"/>
              </a:rPr>
              <a:t>                &lt;/li&gt;</a:t>
            </a:r>
          </a:p>
          <a:p>
            <a:pPr marL="342900" indent="-342900" algn="l">
              <a:spcBef>
                <a:spcPct val="20000"/>
              </a:spcBef>
              <a:defRPr/>
            </a:pPr>
            <a:r>
              <a:rPr lang="en-US" sz="1400" kern="0" dirty="0">
                <a:latin typeface="+mn-lt"/>
                <a:cs typeface="+mn-cs"/>
              </a:rPr>
              <a:t>                &lt;li&gt;List item 3&lt;/li&gt;</a:t>
            </a:r>
          </a:p>
          <a:p>
            <a:pPr marL="342900" indent="-342900" algn="l">
              <a:spcBef>
                <a:spcPct val="20000"/>
              </a:spcBef>
              <a:defRPr/>
            </a:pPr>
            <a:r>
              <a:rPr lang="en-US" sz="1400" kern="0" dirty="0">
                <a:latin typeface="+mn-lt"/>
                <a:cs typeface="+mn-cs"/>
              </a:rPr>
              <a:t>            &lt;/ul&gt;</a:t>
            </a:r>
          </a:p>
          <a:p>
            <a:pPr marL="342900" indent="-342900" algn="l">
              <a:spcBef>
                <a:spcPct val="20000"/>
              </a:spcBef>
              <a:defRPr/>
            </a:pPr>
            <a:r>
              <a:rPr lang="en-US" sz="1400" kern="0" dirty="0">
                <a:latin typeface="+mn-lt"/>
                <a:cs typeface="+mn-cs"/>
              </a:rPr>
              <a:t>            &lt;p&gt;Closing paragraph&lt;/p&gt;</a:t>
            </a:r>
          </a:p>
          <a:p>
            <a:pPr marL="342900" indent="-342900" algn="l">
              <a:spcBef>
                <a:spcPct val="20000"/>
              </a:spcBef>
              <a:defRPr/>
            </a:pPr>
            <a:r>
              <a:rPr lang="en-US" sz="1400" kern="0" dirty="0">
                <a:latin typeface="+mn-lt"/>
                <a:cs typeface="+mn-cs"/>
              </a:rPr>
              <a:t>        &lt;/div&gt;</a:t>
            </a:r>
          </a:p>
          <a:p>
            <a:pPr marL="342900" indent="-342900" algn="l">
              <a:spcBef>
                <a:spcPct val="20000"/>
              </a:spcBef>
              <a:defRPr/>
            </a:pPr>
            <a:r>
              <a:rPr lang="en-US" sz="1400" kern="0" dirty="0">
                <a:latin typeface="+mn-lt"/>
                <a:cs typeface="+mn-cs"/>
              </a:rPr>
              <a:t>    &lt;/body&gt;&lt;/html&gt;</a:t>
            </a:r>
          </a:p>
        </p:txBody>
      </p:sp>
      <p:pic>
        <p:nvPicPr>
          <p:cNvPr id="29703" name="Picture 7"/>
          <p:cNvPicPr>
            <a:picLocks noChangeAspect="1" noChangeArrowheads="1"/>
          </p:cNvPicPr>
          <p:nvPr/>
        </p:nvPicPr>
        <p:blipFill>
          <a:blip r:embed="rId3" cstate="print"/>
          <a:srcRect/>
          <a:stretch>
            <a:fillRect/>
          </a:stretch>
        </p:blipFill>
        <p:spPr bwMode="auto">
          <a:xfrm>
            <a:off x="2718208" y="3965634"/>
            <a:ext cx="2066925" cy="2114550"/>
          </a:xfrm>
          <a:prstGeom prst="rect">
            <a:avLst/>
          </a:prstGeom>
          <a:noFill/>
          <a:ln w="15875" cap="flat" cmpd="sng" algn="ctr">
            <a:solidFill>
              <a:schemeClr val="tx1"/>
            </a:solidFill>
            <a:prstDash val="solid"/>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703"/>
                                        </p:tgtEl>
                                        <p:attrNameLst>
                                          <p:attrName>style.visibility</p:attrName>
                                        </p:attrNameLst>
                                      </p:cBhvr>
                                      <p:to>
                                        <p:strVal val="visible"/>
                                      </p:to>
                                    </p:set>
                                    <p:animEffect transition="in" filter="fade">
                                      <p:cBhvr>
                                        <p:cTn id="35"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0"/>
            <a:ext cx="8382000" cy="685800"/>
          </a:xfrm>
        </p:spPr>
        <p:txBody>
          <a:bodyPr/>
          <a:lstStyle/>
          <a:p>
            <a:pPr eaLnBrk="1" hangingPunct="1"/>
            <a:r>
              <a:rPr lang="en-US" dirty="0" smtClean="0"/>
              <a:t>Relative Font Sizing</a:t>
            </a:r>
          </a:p>
        </p:txBody>
      </p:sp>
      <p:sp>
        <p:nvSpPr>
          <p:cNvPr id="825347" name="Rectangle 3"/>
          <p:cNvSpPr>
            <a:spLocks noGrp="1" noChangeArrowheads="1"/>
          </p:cNvSpPr>
          <p:nvPr>
            <p:ph idx="1"/>
          </p:nvPr>
        </p:nvSpPr>
        <p:spPr>
          <a:xfrm>
            <a:off x="203200" y="995363"/>
            <a:ext cx="4492786" cy="5227637"/>
          </a:xfrm>
        </p:spPr>
        <p:txBody>
          <a:bodyPr/>
          <a:lstStyle/>
          <a:p>
            <a:pPr eaLnBrk="1" hangingPunct="1">
              <a:buFontTx/>
              <a:buNone/>
              <a:defRPr/>
            </a:pPr>
            <a:r>
              <a:rPr lang="en-US" sz="2000" dirty="0" smtClean="0"/>
              <a:t>body {font-size: .8em;</a:t>
            </a:r>
          </a:p>
          <a:p>
            <a:pPr marL="0" indent="0" eaLnBrk="1" hangingPunct="1">
              <a:buFontTx/>
              <a:buNone/>
              <a:tabLst>
                <a:tab pos="625475" algn="l"/>
              </a:tabLst>
              <a:defRPr/>
            </a:pPr>
            <a:r>
              <a:rPr lang="en-US" sz="2000" dirty="0" smtClean="0"/>
              <a:t>	font-family: Verdana,   	Arial,Helvetica, Sans-Serif;}</a:t>
            </a:r>
          </a:p>
          <a:p>
            <a:pPr eaLnBrk="1" hangingPunct="1">
              <a:buFontTx/>
              <a:buNone/>
              <a:defRPr/>
            </a:pPr>
            <a:r>
              <a:rPr lang="en-US" sz="2000" dirty="0" smtClean="0"/>
              <a:t>h1   {font-size: 1.2em;}</a:t>
            </a:r>
          </a:p>
          <a:p>
            <a:pPr eaLnBrk="1" hangingPunct="1">
              <a:buFontTx/>
              <a:buNone/>
              <a:defRPr/>
            </a:pPr>
            <a:r>
              <a:rPr lang="en-US" sz="2000" dirty="0" smtClean="0"/>
              <a:t>div  {margin-left: 10pt;</a:t>
            </a:r>
          </a:p>
          <a:p>
            <a:pPr eaLnBrk="1" hangingPunct="1">
              <a:buFontTx/>
              <a:buNone/>
              <a:defRPr/>
            </a:pPr>
            <a:r>
              <a:rPr lang="en-US" sz="2000" dirty="0" smtClean="0"/>
              <a:t>	   font-size: .8em;}</a:t>
            </a:r>
          </a:p>
          <a:p>
            <a:pPr eaLnBrk="1" hangingPunct="1">
              <a:buFontTx/>
              <a:buNone/>
              <a:defRPr/>
            </a:pPr>
            <a:r>
              <a:rPr lang="en-US" sz="2000" dirty="0" smtClean="0"/>
              <a:t>li    {font-size: .8em;}</a:t>
            </a:r>
          </a:p>
          <a:p>
            <a:pPr eaLnBrk="1" hangingPunct="1">
              <a:buFontTx/>
              <a:buNone/>
              <a:defRPr/>
            </a:pPr>
            <a:r>
              <a:rPr lang="en-US" sz="2000" dirty="0" smtClean="0"/>
              <a:t>p    {font-size: .8em;}</a:t>
            </a:r>
            <a:endParaRPr lang="en-US" sz="1200" dirty="0" smtClean="0"/>
          </a:p>
          <a:p>
            <a:pPr marL="457200" indent="-457200" eaLnBrk="1" hangingPunct="1">
              <a:spcAft>
                <a:spcPts val="1800"/>
              </a:spcAft>
              <a:buFontTx/>
              <a:buNone/>
              <a:defRPr/>
            </a:pPr>
            <a:endParaRPr lang="en-US" sz="1200" dirty="0" smtClean="0"/>
          </a:p>
          <a:p>
            <a:pPr marL="457200" indent="-457200" eaLnBrk="1" hangingPunct="1">
              <a:spcAft>
                <a:spcPts val="1800"/>
              </a:spcAft>
              <a:buFontTx/>
              <a:buNone/>
              <a:defRPr/>
            </a:pPr>
            <a:endParaRPr lang="en-US" sz="1200" dirty="0" smtClean="0"/>
          </a:p>
        </p:txBody>
      </p:sp>
      <p:sp>
        <p:nvSpPr>
          <p:cNvPr id="4" name="Rectangle 3"/>
          <p:cNvSpPr txBox="1">
            <a:spLocks noChangeArrowheads="1"/>
          </p:cNvSpPr>
          <p:nvPr/>
        </p:nvSpPr>
        <p:spPr bwMode="auto">
          <a:xfrm>
            <a:off x="4487863" y="995363"/>
            <a:ext cx="4441825" cy="5227637"/>
          </a:xfrm>
          <a:prstGeom prst="rect">
            <a:avLst/>
          </a:prstGeom>
          <a:solidFill>
            <a:schemeClr val="accent3"/>
          </a:solidFill>
          <a:ln w="9525">
            <a:solidFill>
              <a:schemeClr val="tx1"/>
            </a:solidFill>
            <a:miter lim="800000"/>
            <a:headEnd/>
            <a:tailEnd/>
          </a:ln>
        </p:spPr>
        <p:txBody>
          <a:bodyPr/>
          <a:lstStyle/>
          <a:p>
            <a:pPr marL="342900" indent="-342900" algn="l">
              <a:spcBef>
                <a:spcPct val="20000"/>
              </a:spcBef>
              <a:defRPr/>
            </a:pPr>
            <a:endParaRPr lang="en-US" sz="1400" kern="0" dirty="0">
              <a:latin typeface="+mn-lt"/>
              <a:cs typeface="+mn-cs"/>
            </a:endParaRPr>
          </a:p>
          <a:p>
            <a:pPr marL="342900" indent="-342900" algn="l">
              <a:spcBef>
                <a:spcPct val="20000"/>
              </a:spcBef>
              <a:defRPr/>
            </a:pPr>
            <a:r>
              <a:rPr lang="en-US" sz="1400" kern="0" dirty="0">
                <a:latin typeface="+mn-lt"/>
                <a:cs typeface="+mn-cs"/>
              </a:rPr>
              <a:t>&lt;html &gt;</a:t>
            </a:r>
          </a:p>
          <a:p>
            <a:pPr marL="342900" indent="-342900" algn="l">
              <a:spcBef>
                <a:spcPct val="20000"/>
              </a:spcBef>
              <a:defRPr/>
            </a:pPr>
            <a:r>
              <a:rPr lang="en-US" sz="1400" kern="0" dirty="0">
                <a:latin typeface="+mn-lt"/>
                <a:cs typeface="+mn-cs"/>
              </a:rPr>
              <a:t>    &lt;head&gt;</a:t>
            </a:r>
          </a:p>
          <a:p>
            <a:pPr marL="342900" indent="-342900" algn="l">
              <a:spcBef>
                <a:spcPct val="20000"/>
              </a:spcBef>
              <a:defRPr/>
            </a:pPr>
            <a:r>
              <a:rPr lang="en-US" sz="1400" kern="0" dirty="0">
                <a:latin typeface="+mn-lt"/>
                <a:cs typeface="+mn-cs"/>
              </a:rPr>
              <a:t>        &lt;link href="test.css" rel="stylesheet" /&gt;</a:t>
            </a:r>
          </a:p>
          <a:p>
            <a:pPr marL="342900" indent="-342900" algn="l">
              <a:spcBef>
                <a:spcPct val="20000"/>
              </a:spcBef>
              <a:defRPr/>
            </a:pPr>
            <a:r>
              <a:rPr lang="en-US" sz="1400" kern="0" dirty="0">
                <a:latin typeface="+mn-lt"/>
                <a:cs typeface="+mn-cs"/>
              </a:rPr>
              <a:t>    &lt;/head&gt;</a:t>
            </a:r>
          </a:p>
          <a:p>
            <a:pPr marL="342900" indent="-342900" algn="l">
              <a:spcBef>
                <a:spcPct val="20000"/>
              </a:spcBef>
              <a:defRPr/>
            </a:pPr>
            <a:r>
              <a:rPr lang="en-US" sz="1400" kern="0" dirty="0">
                <a:latin typeface="+mn-lt"/>
                <a:cs typeface="+mn-cs"/>
              </a:rPr>
              <a:t>    &lt;body&gt;</a:t>
            </a:r>
          </a:p>
          <a:p>
            <a:pPr marL="342900" indent="-342900" algn="l">
              <a:spcBef>
                <a:spcPct val="20000"/>
              </a:spcBef>
              <a:defRPr/>
            </a:pPr>
            <a:r>
              <a:rPr lang="en-US" sz="1400" kern="0" dirty="0">
                <a:latin typeface="+mn-lt"/>
                <a:cs typeface="+mn-cs"/>
              </a:rPr>
              <a:t>        &lt;h1&gt;Heading 1 Text&lt;/h1&gt;</a:t>
            </a:r>
          </a:p>
          <a:p>
            <a:pPr marL="342900" indent="-342900" algn="l">
              <a:spcBef>
                <a:spcPct val="20000"/>
              </a:spcBef>
              <a:defRPr/>
            </a:pPr>
            <a:r>
              <a:rPr lang="en-US" sz="1400" kern="0" dirty="0">
                <a:latin typeface="+mn-lt"/>
                <a:cs typeface="+mn-cs"/>
              </a:rPr>
              <a:t>        &lt;p&gt;A normal paragraph&lt;/p&gt;</a:t>
            </a:r>
          </a:p>
          <a:p>
            <a:pPr marL="342900" indent="-342900" algn="l">
              <a:spcBef>
                <a:spcPct val="20000"/>
              </a:spcBef>
              <a:defRPr/>
            </a:pPr>
            <a:r>
              <a:rPr lang="en-US" sz="1400" kern="0" dirty="0">
                <a:latin typeface="+mn-lt"/>
                <a:cs typeface="+mn-cs"/>
              </a:rPr>
              <a:t>        &lt;div&gt;</a:t>
            </a:r>
          </a:p>
          <a:p>
            <a:pPr marL="342900" indent="-342900" algn="l">
              <a:spcBef>
                <a:spcPct val="20000"/>
              </a:spcBef>
              <a:defRPr/>
            </a:pPr>
            <a:r>
              <a:rPr lang="en-US" sz="1400" kern="0" dirty="0">
                <a:latin typeface="+mn-lt"/>
                <a:cs typeface="+mn-cs"/>
              </a:rPr>
              <a:t>            &lt;ul&gt;</a:t>
            </a:r>
          </a:p>
          <a:p>
            <a:pPr marL="342900" indent="-342900" algn="l">
              <a:spcBef>
                <a:spcPct val="20000"/>
              </a:spcBef>
              <a:defRPr/>
            </a:pPr>
            <a:r>
              <a:rPr lang="en-US" sz="1400" kern="0" dirty="0">
                <a:latin typeface="+mn-lt"/>
                <a:cs typeface="+mn-cs"/>
              </a:rPr>
              <a:t>                &lt;li&gt;List item 1&lt;/li&gt;</a:t>
            </a:r>
          </a:p>
          <a:p>
            <a:pPr marL="342900" indent="-342900" algn="l">
              <a:spcBef>
                <a:spcPct val="20000"/>
              </a:spcBef>
              <a:defRPr/>
            </a:pPr>
            <a:r>
              <a:rPr lang="en-US" sz="1400" kern="0" dirty="0">
                <a:latin typeface="+mn-lt"/>
                <a:cs typeface="+mn-cs"/>
              </a:rPr>
              <a:t>                &lt;li&gt;</a:t>
            </a:r>
          </a:p>
          <a:p>
            <a:pPr marL="342900" indent="-342900" algn="l">
              <a:spcBef>
                <a:spcPct val="20000"/>
              </a:spcBef>
              <a:defRPr/>
            </a:pPr>
            <a:r>
              <a:rPr lang="en-US" sz="1400" kern="0" dirty="0">
                <a:latin typeface="+mn-lt"/>
                <a:cs typeface="+mn-cs"/>
              </a:rPr>
              <a:t>                    &lt;p&gt;List item 2&lt;/p&gt;</a:t>
            </a:r>
          </a:p>
          <a:p>
            <a:pPr marL="342900" indent="-342900" algn="l">
              <a:spcBef>
                <a:spcPct val="20000"/>
              </a:spcBef>
              <a:defRPr/>
            </a:pPr>
            <a:r>
              <a:rPr lang="en-US" sz="1400" kern="0" dirty="0">
                <a:latin typeface="+mn-lt"/>
                <a:cs typeface="+mn-cs"/>
              </a:rPr>
              <a:t>                    &lt;p&gt;Supporting paragraph&lt;/p&gt;</a:t>
            </a:r>
          </a:p>
          <a:p>
            <a:pPr marL="342900" indent="-342900" algn="l">
              <a:spcBef>
                <a:spcPct val="20000"/>
              </a:spcBef>
              <a:defRPr/>
            </a:pPr>
            <a:r>
              <a:rPr lang="en-US" sz="1400" kern="0" dirty="0">
                <a:latin typeface="+mn-lt"/>
                <a:cs typeface="+mn-cs"/>
              </a:rPr>
              <a:t>                &lt;/li&gt;</a:t>
            </a:r>
          </a:p>
          <a:p>
            <a:pPr marL="342900" indent="-342900" algn="l">
              <a:spcBef>
                <a:spcPct val="20000"/>
              </a:spcBef>
              <a:defRPr/>
            </a:pPr>
            <a:r>
              <a:rPr lang="en-US" sz="1400" kern="0" dirty="0">
                <a:latin typeface="+mn-lt"/>
                <a:cs typeface="+mn-cs"/>
              </a:rPr>
              <a:t>                &lt;li&gt;List item 3&lt;/li&gt;</a:t>
            </a:r>
          </a:p>
          <a:p>
            <a:pPr marL="342900" indent="-342900" algn="l">
              <a:spcBef>
                <a:spcPct val="20000"/>
              </a:spcBef>
              <a:defRPr/>
            </a:pPr>
            <a:r>
              <a:rPr lang="en-US" sz="1400" kern="0" dirty="0">
                <a:latin typeface="+mn-lt"/>
                <a:cs typeface="+mn-cs"/>
              </a:rPr>
              <a:t>            &lt;/ul&gt;</a:t>
            </a:r>
          </a:p>
          <a:p>
            <a:pPr marL="342900" indent="-342900" algn="l">
              <a:spcBef>
                <a:spcPct val="20000"/>
              </a:spcBef>
              <a:defRPr/>
            </a:pPr>
            <a:r>
              <a:rPr lang="en-US" sz="1400" kern="0" dirty="0">
                <a:latin typeface="+mn-lt"/>
                <a:cs typeface="+mn-cs"/>
              </a:rPr>
              <a:t>            &lt;p&gt;Closing paragraph&lt;/p&gt;</a:t>
            </a:r>
          </a:p>
          <a:p>
            <a:pPr marL="342900" indent="-342900" algn="l">
              <a:spcBef>
                <a:spcPct val="20000"/>
              </a:spcBef>
              <a:defRPr/>
            </a:pPr>
            <a:r>
              <a:rPr lang="en-US" sz="1400" kern="0" dirty="0">
                <a:latin typeface="+mn-lt"/>
                <a:cs typeface="+mn-cs"/>
              </a:rPr>
              <a:t>        &lt;/div&gt;</a:t>
            </a:r>
          </a:p>
          <a:p>
            <a:pPr marL="342900" indent="-342900" algn="l">
              <a:spcBef>
                <a:spcPct val="20000"/>
              </a:spcBef>
              <a:defRPr/>
            </a:pPr>
            <a:r>
              <a:rPr lang="en-US" sz="1400" kern="0" dirty="0">
                <a:latin typeface="+mn-lt"/>
                <a:cs typeface="+mn-cs"/>
              </a:rPr>
              <a:t>    &lt;/body&gt;&lt;/html&gt;</a:t>
            </a:r>
          </a:p>
        </p:txBody>
      </p:sp>
      <p:pic>
        <p:nvPicPr>
          <p:cNvPr id="29703" name="Picture 7"/>
          <p:cNvPicPr>
            <a:picLocks noChangeAspect="1" noChangeArrowheads="1"/>
          </p:cNvPicPr>
          <p:nvPr/>
        </p:nvPicPr>
        <p:blipFill>
          <a:blip r:embed="rId3" cstate="print"/>
          <a:srcRect/>
          <a:stretch>
            <a:fillRect/>
          </a:stretch>
        </p:blipFill>
        <p:spPr bwMode="auto">
          <a:xfrm>
            <a:off x="352513" y="4108450"/>
            <a:ext cx="2066925" cy="2114550"/>
          </a:xfrm>
          <a:prstGeom prst="rect">
            <a:avLst/>
          </a:prstGeom>
          <a:noFill/>
          <a:ln w="15875" cap="flat" cmpd="sng" algn="ctr">
            <a:solidFill>
              <a:schemeClr val="tx1"/>
            </a:solidFill>
            <a:prstDash val="solid"/>
            <a:miter lim="800000"/>
            <a:headEnd/>
            <a:tailEnd/>
          </a:ln>
        </p:spPr>
      </p:pic>
      <p:pic>
        <p:nvPicPr>
          <p:cNvPr id="92162" name="Picture 2"/>
          <p:cNvPicPr>
            <a:picLocks noChangeAspect="1" noChangeArrowheads="1"/>
          </p:cNvPicPr>
          <p:nvPr/>
        </p:nvPicPr>
        <p:blipFill>
          <a:blip r:embed="rId4" cstate="print"/>
          <a:srcRect/>
          <a:stretch>
            <a:fillRect/>
          </a:stretch>
        </p:blipFill>
        <p:spPr bwMode="auto">
          <a:xfrm>
            <a:off x="2533650" y="4108450"/>
            <a:ext cx="2066925" cy="2114550"/>
          </a:xfrm>
          <a:prstGeom prst="rect">
            <a:avLst/>
          </a:prstGeom>
          <a:noFill/>
          <a:ln w="15875" cap="flat" cmpd="sng" algn="ctr">
            <a:solidFill>
              <a:schemeClr val="tx1"/>
            </a:solidFill>
            <a:prstDash val="solid"/>
            <a:miter lim="800000"/>
            <a:headEnd/>
            <a:tailEnd/>
          </a:ln>
        </p:spPr>
      </p:pic>
      <p:sp>
        <p:nvSpPr>
          <p:cNvPr id="7" name="Rectangle 6"/>
          <p:cNvSpPr/>
          <p:nvPr/>
        </p:nvSpPr>
        <p:spPr>
          <a:xfrm>
            <a:off x="3003259" y="5041783"/>
            <a:ext cx="855677" cy="453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27091" y="4798503"/>
            <a:ext cx="1184246" cy="10150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90800" y="4697836"/>
            <a:ext cx="1595305" cy="13841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162"/>
                                        </p:tgtEl>
                                        <p:attrNameLst>
                                          <p:attrName>style.visibility</p:attrName>
                                        </p:attrNameLst>
                                      </p:cBhvr>
                                      <p:to>
                                        <p:strVal val="visible"/>
                                      </p:to>
                                    </p:set>
                                    <p:animEffect transition="in" filter="fade">
                                      <p:cBhvr>
                                        <p:cTn id="35" dur="500"/>
                                        <p:tgtEl>
                                          <p:spTgt spid="921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703"/>
                                        </p:tgtEl>
                                        <p:attrNameLst>
                                          <p:attrName>style.visibility</p:attrName>
                                        </p:attrNameLst>
                                      </p:cBhvr>
                                      <p:to>
                                        <p:strVal val="visible"/>
                                      </p:to>
                                    </p:set>
                                    <p:animEffect transition="in" filter="fade">
                                      <p:cBhvr>
                                        <p:cTn id="40" dur="500"/>
                                        <p:tgtEl>
                                          <p:spTgt spid="2970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339"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4340" name="Text Box 4"/>
          <p:cNvSpPr txBox="1">
            <a:spLocks noChangeArrowheads="1"/>
          </p:cNvSpPr>
          <p:nvPr/>
        </p:nvSpPr>
        <p:spPr bwMode="auto">
          <a:xfrm>
            <a:off x="457200" y="1676400"/>
            <a:ext cx="8458200" cy="1785104"/>
          </a:xfrm>
          <a:prstGeom prst="rect">
            <a:avLst/>
          </a:prstGeom>
          <a:noFill/>
          <a:ln w="9525">
            <a:noFill/>
            <a:miter lim="800000"/>
            <a:headEnd/>
            <a:tailEnd/>
          </a:ln>
        </p:spPr>
        <p:txBody>
          <a:bodyPr>
            <a:spAutoFit/>
          </a:bodyPr>
          <a:lstStyle/>
          <a:p>
            <a:r>
              <a:rPr lang="en-US" sz="4400" dirty="0" smtClean="0">
                <a:solidFill>
                  <a:schemeClr val="bg1"/>
                </a:solidFill>
              </a:rPr>
              <a:t>Media</a:t>
            </a:r>
          </a:p>
          <a:p>
            <a:r>
              <a:rPr lang="en-US" sz="4400" dirty="0" smtClean="0">
                <a:solidFill>
                  <a:schemeClr val="bg1"/>
                </a:solidFill>
              </a:rPr>
              <a:t>Queries</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Queries</a:t>
            </a:r>
            <a:endParaRPr lang="en-US" sz="2600" dirty="0" smtClean="0">
              <a:solidFill>
                <a:schemeClr val="bg1"/>
              </a:solidFill>
            </a:endParaRPr>
          </a:p>
        </p:txBody>
      </p:sp>
      <p:sp>
        <p:nvSpPr>
          <p:cNvPr id="825347" name="Rectangle 3"/>
          <p:cNvSpPr>
            <a:spLocks noGrp="1" noChangeArrowheads="1"/>
          </p:cNvSpPr>
          <p:nvPr>
            <p:ph idx="1"/>
          </p:nvPr>
        </p:nvSpPr>
        <p:spPr>
          <a:xfrm>
            <a:off x="364671" y="722425"/>
            <a:ext cx="8534400" cy="4456112"/>
          </a:xfrm>
        </p:spPr>
        <p:txBody>
          <a:bodyPr/>
          <a:lstStyle/>
          <a:p>
            <a:pPr marL="0" indent="0">
              <a:spcBef>
                <a:spcPts val="2400"/>
              </a:spcBef>
              <a:buNone/>
            </a:pPr>
            <a:r>
              <a:rPr lang="en-US" sz="4400" dirty="0" smtClean="0"/>
              <a:t>The new “Secret Sauce” of Responsive Design</a:t>
            </a:r>
          </a:p>
          <a:p>
            <a:pPr>
              <a:spcBef>
                <a:spcPts val="1200"/>
              </a:spcBef>
            </a:pPr>
            <a:r>
              <a:rPr lang="en-US" sz="4400" dirty="0" smtClean="0"/>
              <a:t>Part of the CSS3 spec.</a:t>
            </a:r>
          </a:p>
          <a:p>
            <a:pPr>
              <a:spcBef>
                <a:spcPts val="1200"/>
              </a:spcBef>
            </a:pPr>
            <a:r>
              <a:rPr lang="en-US" sz="4400" dirty="0" smtClean="0"/>
              <a:t>Derived from CSS2 Media Types</a:t>
            </a:r>
          </a:p>
          <a:p>
            <a:pPr>
              <a:spcBef>
                <a:spcPts val="2400"/>
              </a:spcBef>
            </a:pPr>
            <a:endParaRPr lang="en-US" sz="4400" dirty="0" smtClean="0"/>
          </a:p>
        </p:txBody>
      </p:sp>
    </p:spTree>
    <p:extLst>
      <p:ext uri="{BB962C8B-B14F-4D97-AF65-F5344CB8AC3E}">
        <p14:creationId xmlns:p14="http://schemas.microsoft.com/office/powerpoint/2010/main" val="317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171"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7172" name="Text Box 4"/>
          <p:cNvSpPr txBox="1">
            <a:spLocks noChangeArrowheads="1"/>
          </p:cNvSpPr>
          <p:nvPr/>
        </p:nvSpPr>
        <p:spPr bwMode="auto">
          <a:xfrm>
            <a:off x="457200" y="1676400"/>
            <a:ext cx="8458200" cy="2862322"/>
          </a:xfrm>
          <a:prstGeom prst="rect">
            <a:avLst/>
          </a:prstGeom>
          <a:noFill/>
          <a:ln w="9525">
            <a:noFill/>
            <a:miter lim="800000"/>
            <a:headEnd/>
            <a:tailEnd/>
          </a:ln>
        </p:spPr>
        <p:txBody>
          <a:bodyPr>
            <a:spAutoFit/>
          </a:bodyPr>
          <a:lstStyle/>
          <a:p>
            <a:r>
              <a:rPr lang="en-US" sz="6000" dirty="0">
                <a:solidFill>
                  <a:schemeClr val="bg1"/>
                </a:solidFill>
              </a:rPr>
              <a:t>What </a:t>
            </a:r>
            <a:r>
              <a:rPr lang="en-US" sz="6000" dirty="0" smtClean="0">
                <a:solidFill>
                  <a:schemeClr val="bg1"/>
                </a:solidFill>
              </a:rPr>
              <a:t>Is </a:t>
            </a:r>
            <a:br>
              <a:rPr lang="en-US" sz="6000" dirty="0" smtClean="0">
                <a:solidFill>
                  <a:schemeClr val="bg1"/>
                </a:solidFill>
              </a:rPr>
            </a:br>
            <a:r>
              <a:rPr lang="en-US" sz="6000" dirty="0" smtClean="0">
                <a:solidFill>
                  <a:schemeClr val="bg1"/>
                </a:solidFill>
              </a:rPr>
              <a:t>Responsive</a:t>
            </a:r>
            <a:br>
              <a:rPr lang="en-US" sz="6000" dirty="0" smtClean="0">
                <a:solidFill>
                  <a:schemeClr val="bg1"/>
                </a:solidFill>
              </a:rPr>
            </a:br>
            <a:r>
              <a:rPr lang="en-US" sz="6000" dirty="0" smtClean="0">
                <a:solidFill>
                  <a:schemeClr val="bg1"/>
                </a:solidFill>
              </a:rPr>
              <a:t>Design?</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Types</a:t>
            </a:r>
            <a:endParaRPr lang="en-US" sz="2600" dirty="0" smtClean="0">
              <a:solidFill>
                <a:schemeClr val="bg1"/>
              </a:solidFill>
            </a:endParaRPr>
          </a:p>
        </p:txBody>
      </p:sp>
      <p:sp>
        <p:nvSpPr>
          <p:cNvPr id="825347" name="Rectangle 3"/>
          <p:cNvSpPr>
            <a:spLocks noGrp="1" noChangeArrowheads="1"/>
          </p:cNvSpPr>
          <p:nvPr>
            <p:ph idx="1"/>
          </p:nvPr>
        </p:nvSpPr>
        <p:spPr>
          <a:xfrm>
            <a:off x="364671" y="722425"/>
            <a:ext cx="8534400" cy="4456112"/>
          </a:xfrm>
        </p:spPr>
        <p:txBody>
          <a:bodyPr/>
          <a:lstStyle/>
          <a:p>
            <a:pPr marL="0" indent="0">
              <a:spcBef>
                <a:spcPts val="2400"/>
              </a:spcBef>
              <a:buNone/>
            </a:pPr>
            <a:r>
              <a:rPr lang="en-US" sz="2400" b="1" dirty="0" smtClean="0">
                <a:latin typeface="Courier New" panose="02070309020205020404" pitchFamily="49" charset="0"/>
                <a:cs typeface="Courier New" panose="02070309020205020404" pitchFamily="49" charset="0"/>
              </a:rPr>
              <a:t>@media screen</a:t>
            </a:r>
          </a:p>
          <a:p>
            <a:pPr marL="0" indent="0">
              <a:spcBef>
                <a:spcPts val="0"/>
              </a:spcBef>
              <a:buNone/>
            </a:pPr>
            <a:r>
              <a:rPr lang="en-US" sz="2400" dirty="0">
                <a:latin typeface="Courier New" panose="02070309020205020404" pitchFamily="49" charset="0"/>
                <a:cs typeface="Courier New" panose="02070309020205020404" pitchFamily="49" charset="0"/>
              </a:rPr>
              <a:t>body</a:t>
            </a:r>
          </a:p>
          <a:p>
            <a:pPr marL="0" indent="0">
              <a:spcBef>
                <a:spcPts val="0"/>
              </a:spcBef>
              <a:buNone/>
            </a:pP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color: #000000;</a:t>
            </a:r>
          </a:p>
          <a:p>
            <a:pPr marL="0" indent="0">
              <a:spcBef>
                <a:spcPts val="0"/>
              </a:spcBef>
              <a:buNone/>
            </a:pPr>
            <a:r>
              <a:rPr lang="en-US" sz="2400" dirty="0">
                <a:latin typeface="Courier New" panose="02070309020205020404" pitchFamily="49" charset="0"/>
                <a:cs typeface="Courier New" panose="02070309020205020404" pitchFamily="49" charset="0"/>
              </a:rPr>
              <a:t>	font-family: Verdana, Arial, Helvetica, </a:t>
            </a:r>
            <a:r>
              <a:rPr lang="en-US" sz="2400" dirty="0" smtClean="0">
                <a:latin typeface="Courier New" panose="02070309020205020404" pitchFamily="49" charset="0"/>
                <a:cs typeface="Courier New" panose="02070309020205020404" pitchFamily="49" charset="0"/>
              </a:rPr>
              <a:t>	sans-serif</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font-size: 0.8em;</a:t>
            </a:r>
          </a:p>
          <a:p>
            <a:pPr marL="0" indent="0">
              <a:spcBef>
                <a:spcPts val="0"/>
              </a:spcBef>
              <a:buNone/>
            </a:pPr>
            <a:r>
              <a:rPr lang="en-US" sz="2400" dirty="0">
                <a:latin typeface="Courier New" panose="02070309020205020404" pitchFamily="49" charset="0"/>
                <a:cs typeface="Courier New" panose="02070309020205020404" pitchFamily="49" charset="0"/>
              </a:rPr>
              <a:t>}</a:t>
            </a:r>
            <a:endParaRPr lang="en-US" sz="2400" dirty="0" smtClean="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@media print</a:t>
            </a:r>
          </a:p>
          <a:p>
            <a:pPr marL="0" indent="0">
              <a:spcBef>
                <a:spcPts val="0"/>
              </a:spcBef>
              <a:buNone/>
            </a:pPr>
            <a:r>
              <a:rPr lang="en-US" sz="2400" dirty="0">
                <a:latin typeface="Courier New" panose="02070309020205020404" pitchFamily="49" charset="0"/>
                <a:cs typeface="Courier New" panose="02070309020205020404" pitchFamily="49" charset="0"/>
              </a:rPr>
              <a:t>body</a:t>
            </a:r>
          </a:p>
          <a:p>
            <a:pPr marL="0" indent="0">
              <a:spcBef>
                <a:spcPts val="0"/>
              </a:spcBef>
              <a:buNone/>
            </a:pP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color: #000000;</a:t>
            </a:r>
          </a:p>
          <a:p>
            <a:pPr marL="0" indent="0">
              <a:spcBef>
                <a:spcPts val="0"/>
              </a:spcBef>
              <a:buNone/>
            </a:pPr>
            <a:r>
              <a:rPr lang="en-US" sz="2400" dirty="0">
                <a:latin typeface="Courier New" panose="02070309020205020404" pitchFamily="49" charset="0"/>
                <a:cs typeface="Courier New" panose="02070309020205020404" pitchFamily="49" charset="0"/>
              </a:rPr>
              <a:t>	font-family: </a:t>
            </a:r>
            <a:r>
              <a:rPr lang="en-US" sz="2400" dirty="0" smtClean="0">
                <a:latin typeface="Courier New" panose="02070309020205020404" pitchFamily="49" charset="0"/>
                <a:cs typeface="Courier New" panose="02070309020205020404" pitchFamily="49" charset="0"/>
              </a:rPr>
              <a:t>“Times New Roman”;</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	font-size: </a:t>
            </a:r>
            <a:r>
              <a:rPr lang="en-US" sz="2400" dirty="0" smtClean="0">
                <a:latin typeface="Courier New" panose="02070309020205020404" pitchFamily="49" charset="0"/>
                <a:cs typeface="Courier New" panose="02070309020205020404" pitchFamily="49" charset="0"/>
              </a:rPr>
              <a:t>10pt;</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a:t>
            </a:r>
          </a:p>
          <a:p>
            <a:pPr marL="0" indent="0">
              <a:spcBef>
                <a:spcPts val="0"/>
              </a:spcBef>
              <a:buNone/>
            </a:pPr>
            <a:endParaRPr lang="en-US" sz="1600" dirty="0" smtClean="0"/>
          </a:p>
          <a:p>
            <a:pPr>
              <a:spcBef>
                <a:spcPts val="2400"/>
              </a:spcBef>
            </a:pPr>
            <a:endParaRPr lang="en-US" sz="4400" dirty="0" smtClean="0"/>
          </a:p>
        </p:txBody>
      </p:sp>
    </p:spTree>
    <p:extLst>
      <p:ext uri="{BB962C8B-B14F-4D97-AF65-F5344CB8AC3E}">
        <p14:creationId xmlns:p14="http://schemas.microsoft.com/office/powerpoint/2010/main" val="39823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5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53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53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534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534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534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53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Queries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marL="0" indent="0">
              <a:spcBef>
                <a:spcPts val="2400"/>
              </a:spcBef>
              <a:buNone/>
            </a:pPr>
            <a:r>
              <a:rPr lang="en-US" sz="4400" dirty="0" smtClean="0"/>
              <a:t>Media Queries provide for:</a:t>
            </a:r>
          </a:p>
          <a:p>
            <a:pPr>
              <a:spcBef>
                <a:spcPts val="1200"/>
              </a:spcBef>
            </a:pPr>
            <a:r>
              <a:rPr lang="en-US" sz="4400" dirty="0" smtClean="0"/>
              <a:t>Testing the parameters of the viewing device</a:t>
            </a:r>
          </a:p>
          <a:p>
            <a:pPr>
              <a:spcBef>
                <a:spcPts val="1200"/>
              </a:spcBef>
            </a:pPr>
            <a:r>
              <a:rPr lang="en-US" sz="4400" dirty="0" smtClean="0"/>
              <a:t>Dynamically adjusting the CSS information based on the reported parameters</a:t>
            </a:r>
          </a:p>
          <a:p>
            <a:pPr>
              <a:spcBef>
                <a:spcPts val="2400"/>
              </a:spcBef>
            </a:pPr>
            <a:endParaRPr lang="en-US" sz="4400" dirty="0" smtClean="0"/>
          </a:p>
        </p:txBody>
      </p:sp>
    </p:spTree>
    <p:extLst>
      <p:ext uri="{BB962C8B-B14F-4D97-AF65-F5344CB8AC3E}">
        <p14:creationId xmlns:p14="http://schemas.microsoft.com/office/powerpoint/2010/main" val="2384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Types</a:t>
            </a:r>
            <a:endParaRPr lang="en-US" sz="2600" dirty="0" smtClean="0">
              <a:solidFill>
                <a:schemeClr val="bg1"/>
              </a:solidFill>
            </a:endParaRPr>
          </a:p>
        </p:txBody>
      </p:sp>
      <p:sp>
        <p:nvSpPr>
          <p:cNvPr id="825347" name="Rectangle 3"/>
          <p:cNvSpPr>
            <a:spLocks noGrp="1" noChangeArrowheads="1"/>
          </p:cNvSpPr>
          <p:nvPr>
            <p:ph idx="1"/>
          </p:nvPr>
        </p:nvSpPr>
        <p:spPr>
          <a:xfrm>
            <a:off x="158043" y="790159"/>
            <a:ext cx="9403645" cy="5486464"/>
          </a:xfrm>
        </p:spPr>
        <p:txBody>
          <a:bodyPr/>
          <a:lstStyle/>
          <a:p>
            <a:pPr marL="0" indent="0">
              <a:spcBef>
                <a:spcPts val="0"/>
              </a:spcBef>
              <a:buNone/>
            </a:pPr>
            <a:r>
              <a:rPr lang="en-US" sz="2400" b="1" dirty="0">
                <a:latin typeface="Courier New" panose="02070309020205020404" pitchFamily="49" charset="0"/>
                <a:cs typeface="Courier New" panose="02070309020205020404" pitchFamily="49" charset="0"/>
              </a:rPr>
              <a:t>@media screen and (max-width: 480px)</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background-color: yellow;</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2000" b="1" dirty="0">
                <a:latin typeface="Courier New" panose="02070309020205020404" pitchFamily="49" charset="0"/>
                <a:cs typeface="Courier New" panose="02070309020205020404" pitchFamily="49" charset="0"/>
              </a:rPr>
              <a:t>@media</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screen</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and</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(min-width:</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481px)</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and</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(max-width:</a:t>
            </a:r>
            <a:r>
              <a:rPr lang="en-US" sz="2000" b="1" spc="-21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650px</a:t>
            </a:r>
            <a:r>
              <a:rPr lang="en-US" sz="2000" b="1"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background-color: red;</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2400" b="1" dirty="0">
                <a:latin typeface="Courier New" panose="02070309020205020404" pitchFamily="49" charset="0"/>
                <a:cs typeface="Courier New" panose="02070309020205020404" pitchFamily="49" charset="0"/>
              </a:rPr>
              <a:t>@media screen and (min-width: </a:t>
            </a:r>
            <a:r>
              <a:rPr lang="en-US" sz="2400" b="1" dirty="0" smtClean="0">
                <a:latin typeface="Courier New" panose="02070309020205020404" pitchFamily="49" charset="0"/>
                <a:cs typeface="Courier New" panose="02070309020205020404" pitchFamily="49" charset="0"/>
              </a:rPr>
              <a:t>651px</a:t>
            </a:r>
            <a:r>
              <a:rPr lang="en-US" sz="2400" b="1"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background-color: green;</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endParaRPr lang="en-US" sz="1200" dirty="0" smtClean="0"/>
          </a:p>
          <a:p>
            <a:pPr>
              <a:spcBef>
                <a:spcPts val="0"/>
              </a:spcBef>
            </a:pPr>
            <a:endParaRPr lang="en-US" sz="3600" dirty="0" smtClean="0"/>
          </a:p>
        </p:txBody>
      </p:sp>
    </p:spTree>
    <p:extLst>
      <p:ext uri="{BB962C8B-B14F-4D97-AF65-F5344CB8AC3E}">
        <p14:creationId xmlns:p14="http://schemas.microsoft.com/office/powerpoint/2010/main" val="4066221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Types</a:t>
            </a:r>
            <a:endParaRPr lang="en-US" sz="2600" dirty="0" smtClean="0">
              <a:solidFill>
                <a:schemeClr val="bg1"/>
              </a:solidFill>
            </a:endParaRPr>
          </a:p>
        </p:txBody>
      </p:sp>
      <p:sp>
        <p:nvSpPr>
          <p:cNvPr id="825347" name="Rectangle 3"/>
          <p:cNvSpPr>
            <a:spLocks noGrp="1" noChangeArrowheads="1"/>
          </p:cNvSpPr>
          <p:nvPr>
            <p:ph idx="1"/>
          </p:nvPr>
        </p:nvSpPr>
        <p:spPr>
          <a:xfrm>
            <a:off x="158043" y="790159"/>
            <a:ext cx="9403645" cy="5486464"/>
          </a:xfrm>
        </p:spPr>
        <p:txBody>
          <a:bodyPr/>
          <a:lstStyle/>
          <a:p>
            <a:pPr marL="0" indent="0">
              <a:spcBef>
                <a:spcPts val="0"/>
              </a:spcBef>
              <a:buNone/>
            </a:pPr>
            <a:r>
              <a:rPr lang="en-US" b="1" dirty="0">
                <a:latin typeface="Courier New" panose="02070309020205020404" pitchFamily="49" charset="0"/>
                <a:cs typeface="Courier New" panose="02070309020205020404" pitchFamily="49" charset="0"/>
              </a:rPr>
              <a:t>@media screen and (max-width: 480px)</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background-color: yellow;</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a:t>
            </a:r>
          </a:p>
          <a:p>
            <a:pPr>
              <a:spcBef>
                <a:spcPts val="0"/>
              </a:spcBef>
            </a:pPr>
            <a:endParaRPr lang="en-US" sz="3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2554817"/>
            <a:ext cx="40862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232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Types</a:t>
            </a:r>
            <a:endParaRPr lang="en-US" sz="2600" dirty="0" smtClean="0">
              <a:solidFill>
                <a:schemeClr val="bg1"/>
              </a:solidFill>
            </a:endParaRPr>
          </a:p>
        </p:txBody>
      </p:sp>
      <p:sp>
        <p:nvSpPr>
          <p:cNvPr id="825347" name="Rectangle 3"/>
          <p:cNvSpPr>
            <a:spLocks noGrp="1" noChangeArrowheads="1"/>
          </p:cNvSpPr>
          <p:nvPr>
            <p:ph idx="1"/>
          </p:nvPr>
        </p:nvSpPr>
        <p:spPr>
          <a:xfrm>
            <a:off x="158043" y="790159"/>
            <a:ext cx="9403645" cy="5486464"/>
          </a:xfrm>
        </p:spPr>
        <p:txBody>
          <a:bodyPr/>
          <a:lstStyle/>
          <a:p>
            <a:pPr marL="0" indent="0">
              <a:spcBef>
                <a:spcPts val="0"/>
              </a:spcBef>
              <a:buNone/>
            </a:pPr>
            <a:r>
              <a:rPr lang="en-US" sz="2000" b="1" dirty="0" smtClean="0">
                <a:latin typeface="Courier New" panose="02070309020205020404" pitchFamily="49" charset="0"/>
                <a:cs typeface="Courier New" panose="02070309020205020404" pitchFamily="49" charset="0"/>
              </a:rPr>
              <a:t>@</a:t>
            </a:r>
            <a:r>
              <a:rPr lang="en-US" sz="2000" b="1" dirty="0">
                <a:latin typeface="Courier New" panose="02070309020205020404" pitchFamily="49" charset="0"/>
                <a:cs typeface="Courier New" panose="02070309020205020404" pitchFamily="49" charset="0"/>
              </a:rPr>
              <a:t>media</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screen</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and</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(min-width:</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481px)</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and</a:t>
            </a:r>
            <a:r>
              <a:rPr lang="en-US" sz="2000" b="1" spc="-21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(max-width:</a:t>
            </a:r>
            <a:r>
              <a:rPr lang="en-US" sz="2000" b="1" spc="-210"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650px</a:t>
            </a:r>
            <a:r>
              <a:rPr lang="en-US" sz="2000" b="1"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background-color: red;</a:t>
            </a:r>
          </a:p>
          <a:p>
            <a:pPr marL="0" indent="0">
              <a:lnSpc>
                <a:spcPts val="1800"/>
              </a:lnSpc>
              <a:spcBef>
                <a:spcPts val="0"/>
              </a:spcBef>
              <a:buNone/>
            </a:pPr>
            <a:r>
              <a:rPr lang="en-US" sz="18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85483"/>
            <a:ext cx="50292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886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Types</a:t>
            </a:r>
            <a:endParaRPr lang="en-US" sz="2600" dirty="0" smtClean="0">
              <a:solidFill>
                <a:schemeClr val="bg1"/>
              </a:solidFill>
            </a:endParaRPr>
          </a:p>
        </p:txBody>
      </p:sp>
      <p:sp>
        <p:nvSpPr>
          <p:cNvPr id="825347" name="Rectangle 3"/>
          <p:cNvSpPr>
            <a:spLocks noGrp="1" noChangeArrowheads="1"/>
          </p:cNvSpPr>
          <p:nvPr>
            <p:ph idx="1"/>
          </p:nvPr>
        </p:nvSpPr>
        <p:spPr>
          <a:xfrm>
            <a:off x="158043" y="790159"/>
            <a:ext cx="9403645" cy="5486464"/>
          </a:xfrm>
        </p:spPr>
        <p:txBody>
          <a:bodyPr/>
          <a:lstStyle/>
          <a:p>
            <a:pPr marL="0" indent="0">
              <a:spcBef>
                <a:spcPts val="0"/>
              </a:spcBef>
              <a:buNone/>
            </a:pP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media screen and (min-width: </a:t>
            </a:r>
            <a:r>
              <a:rPr lang="en-US" b="1" dirty="0" smtClean="0">
                <a:latin typeface="Courier New" panose="02070309020205020404" pitchFamily="49" charset="0"/>
                <a:cs typeface="Courier New" panose="02070309020205020404" pitchFamily="49" charset="0"/>
              </a:rPr>
              <a:t>651px</a:t>
            </a:r>
            <a:r>
              <a:rPr lang="en-US" b="1"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body</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background-color: green;</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	}</a:t>
            </a:r>
          </a:p>
          <a:p>
            <a:pPr marL="0" indent="0">
              <a:lnSpc>
                <a:spcPts val="1800"/>
              </a:lnSpc>
              <a:spcBef>
                <a:spcPts val="0"/>
              </a:spcBef>
              <a:buNone/>
            </a:pPr>
            <a:r>
              <a:rPr lang="en-US" sz="2400" dirty="0">
                <a:latin typeface="Courier New" panose="02070309020205020404" pitchFamily="49" charset="0"/>
                <a:cs typeface="Courier New" panose="02070309020205020404" pitchFamily="49" charset="0"/>
              </a:rPr>
              <a:t>}</a:t>
            </a:r>
            <a:endParaRPr lang="en-US" sz="1600" dirty="0" smtClean="0"/>
          </a:p>
          <a:p>
            <a:pPr>
              <a:spcBef>
                <a:spcPts val="0"/>
              </a:spcBef>
            </a:pPr>
            <a:endParaRPr lang="en-US" sz="36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928" y="3024012"/>
            <a:ext cx="59817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4" action="ppaction://hlinkfile"/>
              </a:rPr>
              <a:t>DEMO</a:t>
            </a:r>
            <a:endParaRPr lang="en-US" sz="2000" dirty="0">
              <a:solidFill>
                <a:schemeClr val="bg1"/>
              </a:solidFill>
            </a:endParaRPr>
          </a:p>
        </p:txBody>
      </p:sp>
    </p:spTree>
    <p:extLst>
      <p:ext uri="{BB962C8B-B14F-4D97-AF65-F5344CB8AC3E}">
        <p14:creationId xmlns:p14="http://schemas.microsoft.com/office/powerpoint/2010/main" val="280984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Media Queries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marL="0" indent="0">
              <a:spcBef>
                <a:spcPts val="2400"/>
              </a:spcBef>
              <a:buNone/>
            </a:pPr>
            <a:r>
              <a:rPr lang="en-US" sz="4400" spc="-100" dirty="0" smtClean="0"/>
              <a:t>What can Media Queries test?</a:t>
            </a:r>
          </a:p>
          <a:p>
            <a:pPr>
              <a:spcBef>
                <a:spcPts val="1200"/>
              </a:spcBef>
            </a:pPr>
            <a:r>
              <a:rPr lang="en-US" sz="4400" dirty="0" smtClean="0"/>
              <a:t>Width/Height (display area)</a:t>
            </a:r>
          </a:p>
          <a:p>
            <a:pPr>
              <a:spcBef>
                <a:spcPts val="1200"/>
              </a:spcBef>
            </a:pPr>
            <a:r>
              <a:rPr lang="en-US" sz="4400" dirty="0" smtClean="0"/>
              <a:t>Width/Height (device)</a:t>
            </a:r>
          </a:p>
          <a:p>
            <a:pPr>
              <a:spcBef>
                <a:spcPts val="1200"/>
              </a:spcBef>
            </a:pPr>
            <a:r>
              <a:rPr lang="en-US" sz="4400" dirty="0" smtClean="0"/>
              <a:t>Orientation</a:t>
            </a:r>
            <a:r>
              <a:rPr lang="en-US" sz="3600" dirty="0"/>
              <a:t>(portrait/landscape</a:t>
            </a:r>
            <a:r>
              <a:rPr lang="en-US" sz="3600" dirty="0" smtClean="0"/>
              <a:t>)</a:t>
            </a:r>
          </a:p>
          <a:p>
            <a:pPr>
              <a:spcBef>
                <a:spcPts val="1200"/>
              </a:spcBef>
            </a:pPr>
            <a:r>
              <a:rPr lang="en-US" sz="4400" dirty="0" smtClean="0"/>
              <a:t>Aspect Ratio </a:t>
            </a:r>
          </a:p>
          <a:p>
            <a:pPr>
              <a:spcBef>
                <a:spcPts val="1200"/>
              </a:spcBef>
            </a:pPr>
            <a:r>
              <a:rPr lang="en-US" sz="4400" dirty="0" smtClean="0"/>
              <a:t>Resolution (pixel density)</a:t>
            </a:r>
          </a:p>
        </p:txBody>
      </p:sp>
    </p:spTree>
    <p:extLst>
      <p:ext uri="{BB962C8B-B14F-4D97-AF65-F5344CB8AC3E}">
        <p14:creationId xmlns:p14="http://schemas.microsoft.com/office/powerpoint/2010/main" val="361990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8196" name="Text Box 4"/>
          <p:cNvSpPr txBox="1">
            <a:spLocks noChangeArrowheads="1"/>
          </p:cNvSpPr>
          <p:nvPr/>
        </p:nvSpPr>
        <p:spPr bwMode="auto">
          <a:xfrm>
            <a:off x="457200" y="1676400"/>
            <a:ext cx="8458200" cy="2800767"/>
          </a:xfrm>
          <a:prstGeom prst="rect">
            <a:avLst/>
          </a:prstGeom>
          <a:noFill/>
          <a:ln w="9525">
            <a:noFill/>
            <a:miter lim="800000"/>
            <a:headEnd/>
            <a:tailEnd/>
          </a:ln>
        </p:spPr>
        <p:txBody>
          <a:bodyPr>
            <a:spAutoFit/>
          </a:bodyPr>
          <a:lstStyle/>
          <a:p>
            <a:r>
              <a:rPr lang="en-US" sz="4400" dirty="0" smtClean="0">
                <a:solidFill>
                  <a:schemeClr val="bg1"/>
                </a:solidFill>
              </a:rPr>
              <a:t>Responsive</a:t>
            </a:r>
          </a:p>
          <a:p>
            <a:r>
              <a:rPr lang="en-US" sz="4400" dirty="0" smtClean="0">
                <a:solidFill>
                  <a:schemeClr val="bg1"/>
                </a:solidFill>
              </a:rPr>
              <a:t>Design</a:t>
            </a:r>
          </a:p>
          <a:p>
            <a:r>
              <a:rPr lang="en-US" sz="4400" dirty="0" smtClean="0">
                <a:solidFill>
                  <a:schemeClr val="bg1"/>
                </a:solidFill>
              </a:rPr>
              <a:t>Strategies</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00" dirty="0"/>
              <a:t>First, focus on content areas and purposes, rather than specific </a:t>
            </a:r>
            <a:r>
              <a:rPr lang="en-US" sz="4400" spc="-100" dirty="0" smtClean="0"/>
              <a:t>formatting</a:t>
            </a:r>
            <a:endParaRPr lang="en-US" sz="4400" spc="-100" dirty="0"/>
          </a:p>
          <a:p>
            <a:pPr>
              <a:spcBef>
                <a:spcPts val="1200"/>
              </a:spcBef>
            </a:pPr>
            <a:r>
              <a:rPr lang="en-US" sz="4400" dirty="0" smtClean="0"/>
              <a:t>Think of each of these areas as a grid element</a:t>
            </a:r>
          </a:p>
        </p:txBody>
      </p:sp>
    </p:spTree>
    <p:extLst>
      <p:ext uri="{BB962C8B-B14F-4D97-AF65-F5344CB8AC3E}">
        <p14:creationId xmlns:p14="http://schemas.microsoft.com/office/powerpoint/2010/main" val="8926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3" name="Rectangle 2"/>
          <p:cNvSpPr/>
          <p:nvPr/>
        </p:nvSpPr>
        <p:spPr>
          <a:xfrm>
            <a:off x="1056904" y="1389413"/>
            <a:ext cx="7101444" cy="1389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Header</a:t>
            </a:r>
            <a:endParaRPr lang="en-US" dirty="0"/>
          </a:p>
        </p:txBody>
      </p:sp>
      <p:sp>
        <p:nvSpPr>
          <p:cNvPr id="6" name="Rectangle 5"/>
          <p:cNvSpPr/>
          <p:nvPr/>
        </p:nvSpPr>
        <p:spPr>
          <a:xfrm>
            <a:off x="1056905" y="2919350"/>
            <a:ext cx="2208810" cy="3053938"/>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a:t>1</a:t>
            </a:r>
            <a:endParaRPr lang="en-US" sz="1050" dirty="0"/>
          </a:p>
        </p:txBody>
      </p:sp>
      <p:sp>
        <p:nvSpPr>
          <p:cNvPr id="7" name="Rectangle 6"/>
          <p:cNvSpPr/>
          <p:nvPr/>
        </p:nvSpPr>
        <p:spPr>
          <a:xfrm>
            <a:off x="3490344" y="2917375"/>
            <a:ext cx="2208810" cy="30539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smtClean="0"/>
              <a:t>2</a:t>
            </a:r>
            <a:endParaRPr lang="en-US" sz="1050" dirty="0"/>
          </a:p>
        </p:txBody>
      </p:sp>
      <p:sp>
        <p:nvSpPr>
          <p:cNvPr id="8" name="Rectangle 7"/>
          <p:cNvSpPr/>
          <p:nvPr/>
        </p:nvSpPr>
        <p:spPr>
          <a:xfrm>
            <a:off x="5923783" y="2917375"/>
            <a:ext cx="2208810" cy="3053938"/>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smtClean="0"/>
              <a:t>3</a:t>
            </a:r>
            <a:endParaRPr lang="en-US" sz="1050" dirty="0"/>
          </a:p>
        </p:txBody>
      </p:sp>
    </p:spTree>
    <p:extLst>
      <p:ext uri="{BB962C8B-B14F-4D97-AF65-F5344CB8AC3E}">
        <p14:creationId xmlns:p14="http://schemas.microsoft.com/office/powerpoint/2010/main" val="1179688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What Is Responsive Design?</a:t>
            </a:r>
            <a:endParaRPr lang="en-US" sz="2600" dirty="0" smtClean="0">
              <a:solidFill>
                <a:schemeClr val="bg1"/>
              </a:solidFill>
            </a:endParaRPr>
          </a:p>
        </p:txBody>
      </p:sp>
      <p:sp>
        <p:nvSpPr>
          <p:cNvPr id="825347" name="Rectangle 3"/>
          <p:cNvSpPr>
            <a:spLocks noGrp="1" noChangeArrowheads="1"/>
          </p:cNvSpPr>
          <p:nvPr>
            <p:ph idx="1"/>
          </p:nvPr>
        </p:nvSpPr>
        <p:spPr>
          <a:xfrm>
            <a:off x="381000" y="914400"/>
            <a:ext cx="8534400" cy="5257800"/>
          </a:xfrm>
        </p:spPr>
        <p:txBody>
          <a:bodyPr/>
          <a:lstStyle/>
          <a:p>
            <a:pPr>
              <a:spcBef>
                <a:spcPts val="2400"/>
              </a:spcBef>
            </a:pPr>
            <a:r>
              <a:rPr lang="en-US" sz="3600" dirty="0" smtClean="0"/>
              <a:t>A concept, first described by web designer Ethan </a:t>
            </a:r>
            <a:r>
              <a:rPr lang="en-US" sz="3600" dirty="0" err="1" smtClean="0"/>
              <a:t>Marcotte</a:t>
            </a:r>
            <a:endParaRPr lang="en-US" sz="3600" dirty="0" smtClean="0"/>
          </a:p>
          <a:p>
            <a:pPr marL="0" indent="0">
              <a:spcBef>
                <a:spcPts val="2400"/>
              </a:spcBef>
              <a:buNone/>
            </a:pPr>
            <a:r>
              <a:rPr lang="en-US" sz="3600" dirty="0" smtClean="0">
                <a:hlinkClick r:id="rId3"/>
              </a:rPr>
              <a:t>http://alistapart.com/article/responsive-web-design</a:t>
            </a:r>
            <a:endParaRPr lang="en-US" sz="3600" dirty="0" smtClean="0"/>
          </a:p>
          <a:p>
            <a:pPr>
              <a:spcBef>
                <a:spcPts val="2400"/>
              </a:spcBef>
            </a:pPr>
            <a:r>
              <a:rPr lang="en-US" sz="3600" dirty="0" smtClean="0"/>
              <a:t>A design concept created to address “stress points”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3" name="Rectangle 2"/>
          <p:cNvSpPr/>
          <p:nvPr/>
        </p:nvSpPr>
        <p:spPr>
          <a:xfrm>
            <a:off x="2302844" y="807538"/>
            <a:ext cx="4668004" cy="1389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Header</a:t>
            </a:r>
            <a:endParaRPr lang="en-US" dirty="0"/>
          </a:p>
        </p:txBody>
      </p:sp>
      <p:sp>
        <p:nvSpPr>
          <p:cNvPr id="6" name="Rectangle 5"/>
          <p:cNvSpPr/>
          <p:nvPr/>
        </p:nvSpPr>
        <p:spPr>
          <a:xfrm>
            <a:off x="2302843" y="2303813"/>
            <a:ext cx="4642249" cy="1631867"/>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a:t>1</a:t>
            </a:r>
            <a:endParaRPr lang="en-US" sz="1050" dirty="0"/>
          </a:p>
        </p:txBody>
      </p:sp>
      <p:sp>
        <p:nvSpPr>
          <p:cNvPr id="7" name="Rectangle 6"/>
          <p:cNvSpPr/>
          <p:nvPr/>
        </p:nvSpPr>
        <p:spPr>
          <a:xfrm>
            <a:off x="2302844" y="4073236"/>
            <a:ext cx="2208810" cy="21474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smtClean="0"/>
              <a:t>2</a:t>
            </a:r>
            <a:endParaRPr lang="en-US" sz="1050" dirty="0"/>
          </a:p>
        </p:txBody>
      </p:sp>
      <p:sp>
        <p:nvSpPr>
          <p:cNvPr id="8" name="Rectangle 7"/>
          <p:cNvSpPr/>
          <p:nvPr/>
        </p:nvSpPr>
        <p:spPr>
          <a:xfrm>
            <a:off x="4736283" y="4073236"/>
            <a:ext cx="2208810" cy="2147452"/>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p>
          <a:p>
            <a:pPr algn="ctr"/>
            <a:r>
              <a:rPr lang="en-US" sz="4000" dirty="0" smtClean="0"/>
              <a:t>3</a:t>
            </a:r>
            <a:endParaRPr lang="en-US" sz="1050" dirty="0"/>
          </a:p>
        </p:txBody>
      </p:sp>
    </p:spTree>
    <p:extLst>
      <p:ext uri="{BB962C8B-B14F-4D97-AF65-F5344CB8AC3E}">
        <p14:creationId xmlns:p14="http://schemas.microsoft.com/office/powerpoint/2010/main" val="4049573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3" name="Rectangle 2"/>
          <p:cNvSpPr/>
          <p:nvPr/>
        </p:nvSpPr>
        <p:spPr>
          <a:xfrm>
            <a:off x="3490344" y="831296"/>
            <a:ext cx="2208810" cy="1080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Header</a:t>
            </a:r>
            <a:endParaRPr lang="en-US" sz="1100" dirty="0"/>
          </a:p>
        </p:txBody>
      </p:sp>
      <p:sp>
        <p:nvSpPr>
          <p:cNvPr id="6" name="Rectangle 5"/>
          <p:cNvSpPr/>
          <p:nvPr/>
        </p:nvSpPr>
        <p:spPr>
          <a:xfrm>
            <a:off x="3501283" y="1997021"/>
            <a:ext cx="2208810" cy="1363686"/>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br>
              <a:rPr lang="en-US" sz="4000" dirty="0" smtClean="0"/>
            </a:br>
            <a:r>
              <a:rPr lang="en-US" sz="4000" dirty="0" smtClean="0"/>
              <a:t>1</a:t>
            </a:r>
            <a:endParaRPr lang="en-US" sz="1050" dirty="0"/>
          </a:p>
        </p:txBody>
      </p:sp>
      <p:sp>
        <p:nvSpPr>
          <p:cNvPr id="7" name="Rectangle 6"/>
          <p:cNvSpPr/>
          <p:nvPr/>
        </p:nvSpPr>
        <p:spPr>
          <a:xfrm>
            <a:off x="3501283" y="3467587"/>
            <a:ext cx="2208810" cy="13636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br>
              <a:rPr lang="en-US" sz="4000" dirty="0" smtClean="0"/>
            </a:br>
            <a:r>
              <a:rPr lang="en-US" sz="4000" dirty="0" smtClean="0"/>
              <a:t>2</a:t>
            </a:r>
            <a:endParaRPr lang="en-US" sz="1050" dirty="0"/>
          </a:p>
        </p:txBody>
      </p:sp>
      <p:sp>
        <p:nvSpPr>
          <p:cNvPr id="8" name="Rectangle 7"/>
          <p:cNvSpPr/>
          <p:nvPr/>
        </p:nvSpPr>
        <p:spPr>
          <a:xfrm>
            <a:off x="3501283" y="4916376"/>
            <a:ext cx="2208810" cy="1363686"/>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Content</a:t>
            </a:r>
            <a:br>
              <a:rPr lang="en-US" sz="4000" dirty="0" smtClean="0"/>
            </a:br>
            <a:r>
              <a:rPr lang="en-US" sz="4000" dirty="0" smtClean="0"/>
              <a:t>3</a:t>
            </a:r>
            <a:endParaRPr lang="en-US" sz="1050" dirty="0"/>
          </a:p>
        </p:txBody>
      </p:sp>
    </p:spTree>
    <p:extLst>
      <p:ext uri="{BB962C8B-B14F-4D97-AF65-F5344CB8AC3E}">
        <p14:creationId xmlns:p14="http://schemas.microsoft.com/office/powerpoint/2010/main" val="2232776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00" dirty="0" smtClean="0"/>
              <a:t>To control your grid elements the concept of “break-points” was developed</a:t>
            </a:r>
            <a:endParaRPr lang="en-US" sz="4400" spc="-100" dirty="0"/>
          </a:p>
          <a:p>
            <a:pPr>
              <a:spcBef>
                <a:spcPts val="1200"/>
              </a:spcBef>
            </a:pPr>
            <a:r>
              <a:rPr lang="en-US" sz="4400" dirty="0" smtClean="0"/>
              <a:t>Break-points are the media query value where you want your grid to change </a:t>
            </a:r>
          </a:p>
        </p:txBody>
      </p:sp>
    </p:spTree>
    <p:extLst>
      <p:ext uri="{BB962C8B-B14F-4D97-AF65-F5344CB8AC3E}">
        <p14:creationId xmlns:p14="http://schemas.microsoft.com/office/powerpoint/2010/main" val="30904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00" dirty="0" smtClean="0"/>
              <a:t>There are differing break-point strategies</a:t>
            </a:r>
            <a:endParaRPr lang="en-US" sz="4400" spc="-100" dirty="0"/>
          </a:p>
          <a:p>
            <a:pPr>
              <a:spcBef>
                <a:spcPts val="1200"/>
              </a:spcBef>
            </a:pPr>
            <a:r>
              <a:rPr lang="en-US" sz="4400" dirty="0" smtClean="0"/>
              <a:t>One school is to create break-points based on the resolution of common devices</a:t>
            </a:r>
          </a:p>
          <a:p>
            <a:pPr marL="0" indent="0">
              <a:spcBef>
                <a:spcPts val="1200"/>
              </a:spcBef>
              <a:buNone/>
            </a:pPr>
            <a:r>
              <a:rPr lang="en-US" sz="4400" dirty="0"/>
              <a:t> </a:t>
            </a:r>
            <a:r>
              <a:rPr lang="en-US" sz="4400" dirty="0" smtClean="0"/>
              <a:t>                          …except</a:t>
            </a:r>
          </a:p>
        </p:txBody>
      </p:sp>
    </p:spTree>
    <p:extLst>
      <p:ext uri="{BB962C8B-B14F-4D97-AF65-F5344CB8AC3E}">
        <p14:creationId xmlns:p14="http://schemas.microsoft.com/office/powerpoint/2010/main" val="15379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Common Device Resolutions</a:t>
            </a:r>
            <a:endParaRPr lang="en-US" sz="2600" dirty="0" smtClean="0">
              <a:solidFill>
                <a:schemeClr val="bg1"/>
              </a:solidFill>
            </a:endParaRPr>
          </a:p>
        </p:txBody>
      </p:sp>
      <p:pic>
        <p:nvPicPr>
          <p:cNvPr id="7170" name="Picture 2" descr="http://quartsoft.com/sites/default/files/mobile-devices-different-scre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40" y="2318516"/>
            <a:ext cx="8209765" cy="373544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31077" y="990600"/>
            <a:ext cx="8466082" cy="4800600"/>
          </a:xfrm>
        </p:spPr>
        <p:txBody>
          <a:bodyPr/>
          <a:lstStyle/>
          <a:p>
            <a:r>
              <a:rPr lang="en-US" dirty="0" smtClean="0"/>
              <a:t>HTC is just one phone vendor</a:t>
            </a:r>
          </a:p>
          <a:p>
            <a:r>
              <a:rPr lang="en-US" dirty="0" smtClean="0"/>
              <a:t>Android is just one type of HTC phone</a:t>
            </a:r>
          </a:p>
          <a:p>
            <a:endParaRPr lang="en-US" dirty="0"/>
          </a:p>
        </p:txBody>
      </p:sp>
    </p:spTree>
    <p:extLst>
      <p:ext uri="{BB962C8B-B14F-4D97-AF65-F5344CB8AC3E}">
        <p14:creationId xmlns:p14="http://schemas.microsoft.com/office/powerpoint/2010/main" val="15856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Common Device Resolutions</a:t>
            </a:r>
            <a:endParaRPr lang="en-US" sz="2600" dirty="0" smtClean="0">
              <a:solidFill>
                <a:schemeClr val="bg1"/>
              </a:solidFill>
            </a:endParaRPr>
          </a:p>
        </p:txBody>
      </p:sp>
      <p:pic>
        <p:nvPicPr>
          <p:cNvPr id="7172" name="Picture 4" descr="http://chelramsey.com/wp-content/uploads/2013/06/devices.jpg"/>
          <p:cNvPicPr>
            <a:picLocks noChangeAspect="1" noChangeArrowheads="1"/>
          </p:cNvPicPr>
          <p:nvPr/>
        </p:nvPicPr>
        <p:blipFill rotWithShape="1">
          <a:blip r:embed="rId3">
            <a:extLst>
              <a:ext uri="{28A0092B-C50C-407E-A947-70E740481C1C}">
                <a14:useLocalDpi xmlns:a14="http://schemas.microsoft.com/office/drawing/2010/main" val="0"/>
              </a:ext>
            </a:extLst>
          </a:blip>
          <a:srcRect t="14910" b="15149"/>
          <a:stretch/>
        </p:blipFill>
        <p:spPr bwMode="auto">
          <a:xfrm>
            <a:off x="21067" y="718169"/>
            <a:ext cx="9122933" cy="57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14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12922" y="0"/>
            <a:ext cx="8431078" cy="685800"/>
          </a:xfrm>
        </p:spPr>
        <p:txBody>
          <a:bodyPr/>
          <a:lstStyle/>
          <a:p>
            <a:pPr eaLnBrk="1" hangingPunct="1"/>
            <a:r>
              <a:rPr lang="en-US" dirty="0" smtClean="0"/>
              <a:t>Common Device Resolutions</a:t>
            </a:r>
          </a:p>
        </p:txBody>
      </p:sp>
      <p:graphicFrame>
        <p:nvGraphicFramePr>
          <p:cNvPr id="2" name="Table 1"/>
          <p:cNvGraphicFramePr>
            <a:graphicFrameLocks noGrp="1"/>
          </p:cNvGraphicFramePr>
          <p:nvPr>
            <p:extLst>
              <p:ext uri="{D42A27DB-BD31-4B8C-83A1-F6EECF244321}">
                <p14:modId xmlns:p14="http://schemas.microsoft.com/office/powerpoint/2010/main" val="3001576182"/>
              </p:ext>
            </p:extLst>
          </p:nvPr>
        </p:nvGraphicFramePr>
        <p:xfrm>
          <a:off x="606970" y="864458"/>
          <a:ext cx="1822868" cy="5059680"/>
        </p:xfrm>
        <a:graphic>
          <a:graphicData uri="http://schemas.openxmlformats.org/drawingml/2006/table">
            <a:tbl>
              <a:tblPr/>
              <a:tblGrid>
                <a:gridCol w="1822868"/>
              </a:tblGrid>
              <a:tr h="0">
                <a:tc>
                  <a:txBody>
                    <a:bodyPr/>
                    <a:lstStyle/>
                    <a:p>
                      <a:pPr algn="l" fontAlgn="t"/>
                      <a:r>
                        <a:rPr lang="en-US" sz="1400" b="1" i="0" dirty="0">
                          <a:solidFill>
                            <a:schemeClr val="tx1"/>
                          </a:solidFill>
                          <a:effectLst/>
                          <a:latin typeface="Museo Sans 500"/>
                        </a:rPr>
                        <a:t>Resolution /</a:t>
                      </a:r>
                      <a:br>
                        <a:rPr lang="en-US" sz="1400" b="1" i="0" dirty="0">
                          <a:solidFill>
                            <a:schemeClr val="tx1"/>
                          </a:solidFill>
                          <a:effectLst/>
                          <a:latin typeface="Museo Sans 500"/>
                        </a:rPr>
                      </a:br>
                      <a:r>
                        <a:rPr lang="en-US" sz="1400" b="1" i="0" dirty="0">
                          <a:solidFill>
                            <a:schemeClr val="tx1"/>
                          </a:solidFill>
                          <a:effectLst/>
                          <a:latin typeface="Museo Sans 500"/>
                        </a:rPr>
                        <a:t>Graphic Array</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2880 x 1800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2560 x 1700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2560 x 1600</a:t>
                      </a:r>
                      <a:br>
                        <a:rPr lang="en-US" sz="1400" b="0" i="0">
                          <a:solidFill>
                            <a:schemeClr val="tx1"/>
                          </a:solidFill>
                          <a:effectLst/>
                          <a:latin typeface="Museo Sans 500"/>
                        </a:rPr>
                      </a:br>
                      <a:r>
                        <a:rPr lang="en-US" sz="1400" b="0" i="0" u="none" strike="noStrike">
                          <a:solidFill>
                            <a:schemeClr val="tx1"/>
                          </a:solidFill>
                          <a:effectLst/>
                          <a:latin typeface="inherit"/>
                          <a:hlinkClick r:id="rId3"/>
                        </a:rPr>
                        <a:t>WQXGA</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2560 x 1440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4"/>
                        </a:rPr>
                        <a:t>(W)QHD</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2048 x 1536</a:t>
                      </a:r>
                      <a:br>
                        <a:rPr lang="en-US" sz="1400" b="0" i="0">
                          <a:solidFill>
                            <a:schemeClr val="tx1"/>
                          </a:solidFill>
                          <a:effectLst/>
                          <a:latin typeface="Museo Sans 500"/>
                        </a:rPr>
                      </a:br>
                      <a:r>
                        <a:rPr lang="en-US" sz="1400" b="0" i="0" u="none" strike="noStrike">
                          <a:solidFill>
                            <a:schemeClr val="tx1"/>
                          </a:solidFill>
                          <a:effectLst/>
                          <a:latin typeface="inherit"/>
                          <a:hlinkClick r:id="rId5"/>
                        </a:rPr>
                        <a:t>QXGA</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1920 x 1280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1920 x 1200</a:t>
                      </a:r>
                      <a:br>
                        <a:rPr lang="en-US" sz="1400" b="0" i="0">
                          <a:solidFill>
                            <a:schemeClr val="tx1"/>
                          </a:solidFill>
                          <a:effectLst/>
                          <a:latin typeface="Museo Sans 500"/>
                        </a:rPr>
                      </a:br>
                      <a:r>
                        <a:rPr lang="en-US" sz="1400" b="0" i="0" u="none" strike="noStrike">
                          <a:solidFill>
                            <a:schemeClr val="tx1"/>
                          </a:solidFill>
                          <a:effectLst/>
                          <a:latin typeface="inherit"/>
                          <a:hlinkClick r:id="rId6"/>
                        </a:rPr>
                        <a:t>WUXGA</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1920 x 1080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7"/>
                        </a:rPr>
                        <a:t>FHD</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1680 x 1050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8"/>
                        </a:rPr>
                        <a:t>WSXGA+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1600 x 1200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9"/>
                        </a:rPr>
                        <a:t>UXGA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7520083"/>
              </p:ext>
            </p:extLst>
          </p:nvPr>
        </p:nvGraphicFramePr>
        <p:xfrm>
          <a:off x="2674065" y="864458"/>
          <a:ext cx="1822868" cy="5181600"/>
        </p:xfrm>
        <a:graphic>
          <a:graphicData uri="http://schemas.openxmlformats.org/drawingml/2006/table">
            <a:tbl>
              <a:tblPr/>
              <a:tblGrid>
                <a:gridCol w="1822868"/>
              </a:tblGrid>
              <a:tr h="0">
                <a:tc>
                  <a:txBody>
                    <a:bodyPr/>
                    <a:lstStyle/>
                    <a:p>
                      <a:pPr algn="l" fontAlgn="t"/>
                      <a:r>
                        <a:rPr lang="en-US" sz="1400" b="1" i="0" dirty="0">
                          <a:solidFill>
                            <a:schemeClr val="tx1"/>
                          </a:solidFill>
                          <a:effectLst/>
                          <a:latin typeface="Museo Sans 500"/>
                        </a:rPr>
                        <a:t>Resolution /</a:t>
                      </a:r>
                      <a:br>
                        <a:rPr lang="en-US" sz="1400" b="1" i="0" dirty="0">
                          <a:solidFill>
                            <a:schemeClr val="tx1"/>
                          </a:solidFill>
                          <a:effectLst/>
                          <a:latin typeface="Museo Sans 500"/>
                        </a:rPr>
                      </a:br>
                      <a:r>
                        <a:rPr lang="en-US" sz="1400" b="1" i="0" dirty="0">
                          <a:solidFill>
                            <a:schemeClr val="tx1"/>
                          </a:solidFill>
                          <a:effectLst/>
                          <a:latin typeface="Museo Sans 500"/>
                        </a:rPr>
                        <a:t>Graphic Array</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1600 x 900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0"/>
                        </a:rPr>
                        <a:t>HD+</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1440 x 900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1"/>
                        </a:rPr>
                        <a:t>WXGA+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1366 x 768</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2"/>
                        </a:rPr>
                        <a:t>WXGA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1280 x 1024</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3"/>
                        </a:rPr>
                        <a:t>SXGA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1280 x 800</a:t>
                      </a:r>
                      <a:br>
                        <a:rPr lang="en-US" sz="1400" b="0" i="0">
                          <a:solidFill>
                            <a:schemeClr val="tx1"/>
                          </a:solidFill>
                          <a:effectLst/>
                          <a:latin typeface="Museo Sans 500"/>
                        </a:rPr>
                      </a:br>
                      <a:r>
                        <a:rPr lang="en-US" sz="1400" b="0" i="0" u="none" strike="noStrike">
                          <a:solidFill>
                            <a:schemeClr val="tx1"/>
                          </a:solidFill>
                          <a:effectLst/>
                          <a:latin typeface="inherit"/>
                          <a:hlinkClick r:id="rId12"/>
                        </a:rPr>
                        <a:t>WXGA</a:t>
                      </a:r>
                      <a:r>
                        <a:rPr lang="en-US" sz="1400" b="0" i="0">
                          <a:solidFill>
                            <a:schemeClr val="tx1"/>
                          </a:solidFill>
                          <a:effectLst/>
                          <a:latin typeface="inherit"/>
                        </a:rPr>
                        <a:t> </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1280 x 768</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2"/>
                        </a:rPr>
                        <a:t>WXGA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1280 x 720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4"/>
                        </a:rPr>
                        <a:t>HD / </a:t>
                      </a:r>
                      <a:r>
                        <a:rPr lang="en-US" sz="1400" b="0" i="0" u="none" strike="noStrike" dirty="0">
                          <a:solidFill>
                            <a:schemeClr val="tx1"/>
                          </a:solidFill>
                          <a:effectLst/>
                          <a:latin typeface="inherit"/>
                          <a:hlinkClick r:id="rId12"/>
                        </a:rPr>
                        <a:t>WXGA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1024 x 768</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5"/>
                        </a:rPr>
                        <a:t>XGA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1024 x 600</a:t>
                      </a:r>
                      <a:br>
                        <a:rPr lang="en-US" sz="1400" b="0" i="0" dirty="0">
                          <a:solidFill>
                            <a:schemeClr val="tx1"/>
                          </a:solidFill>
                          <a:effectLst/>
                          <a:latin typeface="Museo Sans 500"/>
                        </a:rPr>
                      </a:br>
                      <a:r>
                        <a:rPr lang="en-US" sz="1400" b="0" i="0" dirty="0">
                          <a:solidFill>
                            <a:schemeClr val="tx1"/>
                          </a:solidFill>
                          <a:effectLst/>
                          <a:latin typeface="Museo Sans 500"/>
                        </a:rPr>
                        <a:t>WSVGA  </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17071203"/>
              </p:ext>
            </p:extLst>
          </p:nvPr>
        </p:nvGraphicFramePr>
        <p:xfrm>
          <a:off x="6808254" y="864458"/>
          <a:ext cx="1822868" cy="1554480"/>
        </p:xfrm>
        <a:graphic>
          <a:graphicData uri="http://schemas.openxmlformats.org/drawingml/2006/table">
            <a:tbl>
              <a:tblPr/>
              <a:tblGrid>
                <a:gridCol w="1822868"/>
              </a:tblGrid>
              <a:tr h="0">
                <a:tc>
                  <a:txBody>
                    <a:bodyPr/>
                    <a:lstStyle/>
                    <a:p>
                      <a:pPr algn="l" fontAlgn="t"/>
                      <a:r>
                        <a:rPr lang="en-US" sz="1400" b="1" i="0" dirty="0">
                          <a:solidFill>
                            <a:schemeClr val="tx1"/>
                          </a:solidFill>
                          <a:effectLst/>
                          <a:latin typeface="Museo Sans 500"/>
                        </a:rPr>
                        <a:t>Resolution /</a:t>
                      </a:r>
                      <a:br>
                        <a:rPr lang="en-US" sz="1400" b="1" i="0" dirty="0">
                          <a:solidFill>
                            <a:schemeClr val="tx1"/>
                          </a:solidFill>
                          <a:effectLst/>
                          <a:latin typeface="Museo Sans 500"/>
                        </a:rPr>
                      </a:br>
                      <a:r>
                        <a:rPr lang="en-US" sz="1400" b="1" i="0" dirty="0">
                          <a:solidFill>
                            <a:schemeClr val="tx1"/>
                          </a:solidFill>
                          <a:effectLst/>
                          <a:latin typeface="Museo Sans 500"/>
                        </a:rPr>
                        <a:t>Graphic Array</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400 x 240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6"/>
                        </a:rPr>
                        <a:t>WQVGA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320 x 240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7"/>
                        </a:rPr>
                        <a:t>QVGA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28068141"/>
              </p:ext>
            </p:extLst>
          </p:nvPr>
        </p:nvGraphicFramePr>
        <p:xfrm>
          <a:off x="4741160" y="864458"/>
          <a:ext cx="1822868" cy="5059680"/>
        </p:xfrm>
        <a:graphic>
          <a:graphicData uri="http://schemas.openxmlformats.org/drawingml/2006/table">
            <a:tbl>
              <a:tblPr/>
              <a:tblGrid>
                <a:gridCol w="1822868"/>
              </a:tblGrid>
              <a:tr h="0">
                <a:tc>
                  <a:txBody>
                    <a:bodyPr/>
                    <a:lstStyle/>
                    <a:p>
                      <a:pPr algn="l" fontAlgn="t"/>
                      <a:r>
                        <a:rPr lang="en-US" sz="1400" b="1" i="0" dirty="0">
                          <a:solidFill>
                            <a:schemeClr val="tx1"/>
                          </a:solidFill>
                          <a:effectLst/>
                          <a:latin typeface="Museo Sans 500"/>
                        </a:rPr>
                        <a:t>Resolution /</a:t>
                      </a:r>
                      <a:br>
                        <a:rPr lang="en-US" sz="1400" b="1" i="0" dirty="0">
                          <a:solidFill>
                            <a:schemeClr val="tx1"/>
                          </a:solidFill>
                          <a:effectLst/>
                          <a:latin typeface="Museo Sans 500"/>
                        </a:rPr>
                      </a:br>
                      <a:r>
                        <a:rPr lang="en-US" sz="1400" b="1" i="0" dirty="0">
                          <a:solidFill>
                            <a:schemeClr val="tx1"/>
                          </a:solidFill>
                          <a:effectLst/>
                          <a:latin typeface="Museo Sans 500"/>
                        </a:rPr>
                        <a:t>Graphic Array</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1136 x 640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960 x 640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18"/>
                        </a:rPr>
                        <a:t>DVGA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960 x 540</a:t>
                      </a:r>
                      <a:br>
                        <a:rPr lang="en-US" sz="1400" b="0" i="0">
                          <a:solidFill>
                            <a:schemeClr val="tx1"/>
                          </a:solidFill>
                          <a:effectLst/>
                          <a:latin typeface="Museo Sans 500"/>
                        </a:rPr>
                      </a:br>
                      <a:r>
                        <a:rPr lang="en-US" sz="1400" b="0" i="0" u="none" strike="noStrike">
                          <a:solidFill>
                            <a:schemeClr val="tx1"/>
                          </a:solidFill>
                          <a:effectLst/>
                          <a:latin typeface="inherit"/>
                          <a:hlinkClick r:id="rId19"/>
                        </a:rPr>
                        <a:t>qHD</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854 x 480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20"/>
                        </a:rPr>
                        <a:t>FWVGA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800 x 480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21"/>
                        </a:rPr>
                        <a:t>WVGA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720 x 720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a:solidFill>
                            <a:schemeClr val="tx1"/>
                          </a:solidFill>
                          <a:effectLst/>
                          <a:latin typeface="Museo Sans 500"/>
                        </a:rPr>
                        <a:t>640 x 480</a:t>
                      </a:r>
                      <a:br>
                        <a:rPr lang="en-US" sz="1400" b="0" i="0">
                          <a:solidFill>
                            <a:schemeClr val="tx1"/>
                          </a:solidFill>
                          <a:effectLst/>
                          <a:latin typeface="Museo Sans 500"/>
                        </a:rPr>
                      </a:br>
                      <a:r>
                        <a:rPr lang="en-US" sz="1400" b="0" i="0" u="none" strike="noStrike">
                          <a:solidFill>
                            <a:schemeClr val="tx1"/>
                          </a:solidFill>
                          <a:effectLst/>
                          <a:latin typeface="inherit"/>
                          <a:hlinkClick r:id="rId22"/>
                        </a:rPr>
                        <a:t>VGA</a:t>
                      </a:r>
                      <a:endParaRPr lang="en-US" sz="1400" b="0" i="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640 x 360</a:t>
                      </a:r>
                      <a:br>
                        <a:rPr lang="en-US" sz="1400" b="0" i="0" dirty="0">
                          <a:solidFill>
                            <a:schemeClr val="tx1"/>
                          </a:solidFill>
                          <a:effectLst/>
                          <a:latin typeface="Museo Sans 500"/>
                        </a:rPr>
                      </a:br>
                      <a:r>
                        <a:rPr lang="en-US" sz="1400" b="0" i="0" u="none" strike="noStrike" dirty="0" err="1">
                          <a:solidFill>
                            <a:schemeClr val="tx1"/>
                          </a:solidFill>
                          <a:effectLst/>
                          <a:latin typeface="inherit"/>
                          <a:hlinkClick r:id="rId23"/>
                        </a:rPr>
                        <a:t>nHD</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480 x 360</a:t>
                      </a: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r h="0">
                <a:tc>
                  <a:txBody>
                    <a:bodyPr/>
                    <a:lstStyle/>
                    <a:p>
                      <a:pPr algn="l" fontAlgn="t"/>
                      <a:r>
                        <a:rPr lang="en-US" sz="1400" b="0" i="0" dirty="0">
                          <a:solidFill>
                            <a:schemeClr val="tx1"/>
                          </a:solidFill>
                          <a:effectLst/>
                          <a:latin typeface="Museo Sans 500"/>
                        </a:rPr>
                        <a:t>480 x 320</a:t>
                      </a:r>
                      <a:br>
                        <a:rPr lang="en-US" sz="1400" b="0" i="0" dirty="0">
                          <a:solidFill>
                            <a:schemeClr val="tx1"/>
                          </a:solidFill>
                          <a:effectLst/>
                          <a:latin typeface="Museo Sans 500"/>
                        </a:rPr>
                      </a:br>
                      <a:r>
                        <a:rPr lang="en-US" sz="1400" b="0" i="0" u="none" strike="noStrike" dirty="0">
                          <a:solidFill>
                            <a:schemeClr val="tx1"/>
                          </a:solidFill>
                          <a:effectLst/>
                          <a:latin typeface="inherit"/>
                          <a:hlinkClick r:id="rId24"/>
                        </a:rPr>
                        <a:t>HVGA</a:t>
                      </a:r>
                      <a:endParaRPr lang="en-US" sz="1400" b="0" i="0" dirty="0">
                        <a:solidFill>
                          <a:schemeClr val="tx1"/>
                        </a:solidFill>
                        <a:effectLst/>
                        <a:latin typeface="Museo Sans 500"/>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9933"/>
                    </a:solidFill>
                  </a:tcPr>
                </a:tc>
              </a:tr>
            </a:tbl>
          </a:graphicData>
        </a:graphic>
      </p:graphicFrame>
      <p:sp>
        <p:nvSpPr>
          <p:cNvPr id="12" name="TextBox 11"/>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25"/>
              </a:rPr>
              <a:t>DEMO</a:t>
            </a:r>
            <a:endParaRPr lang="en-US" sz="2000" dirty="0">
              <a:solidFill>
                <a:schemeClr val="bg1"/>
              </a:solidFill>
            </a:endParaRPr>
          </a:p>
        </p:txBody>
      </p:sp>
      <p:sp>
        <p:nvSpPr>
          <p:cNvPr id="3" name="TextBox 2"/>
          <p:cNvSpPr txBox="1"/>
          <p:nvPr/>
        </p:nvSpPr>
        <p:spPr>
          <a:xfrm>
            <a:off x="6642858" y="3153096"/>
            <a:ext cx="2249611" cy="2246769"/>
          </a:xfrm>
          <a:prstGeom prst="rect">
            <a:avLst/>
          </a:prstGeom>
          <a:noFill/>
        </p:spPr>
        <p:txBody>
          <a:bodyPr wrap="square" rtlCol="0">
            <a:spAutoFit/>
          </a:bodyPr>
          <a:lstStyle/>
          <a:p>
            <a:r>
              <a:rPr lang="en-US" sz="2800" dirty="0" smtClean="0"/>
              <a:t>Over 31 different device resolutions in use</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marL="0" indent="0">
              <a:spcBef>
                <a:spcPts val="1200"/>
              </a:spcBef>
              <a:buNone/>
            </a:pPr>
            <a:r>
              <a:rPr lang="en-US" sz="4400" spc="-150" dirty="0" smtClean="0"/>
              <a:t>An easier break-point strategy:</a:t>
            </a:r>
            <a:endParaRPr lang="en-US" sz="4400" spc="-150" dirty="0"/>
          </a:p>
          <a:p>
            <a:pPr>
              <a:spcBef>
                <a:spcPts val="1200"/>
              </a:spcBef>
            </a:pPr>
            <a:r>
              <a:rPr lang="en-US" sz="4400" dirty="0" smtClean="0"/>
              <a:t>Determine the min/max width values you must support</a:t>
            </a:r>
          </a:p>
          <a:p>
            <a:pPr>
              <a:spcBef>
                <a:spcPts val="1200"/>
              </a:spcBef>
            </a:pPr>
            <a:r>
              <a:rPr lang="en-US" sz="4400" dirty="0" smtClean="0"/>
              <a:t>Resize your browser and watch for where your content breaks</a:t>
            </a: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251361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dirty="0" smtClean="0"/>
              <a:t>Break the large image into smaller images</a:t>
            </a:r>
          </a:p>
          <a:p>
            <a:pPr>
              <a:spcBef>
                <a:spcPts val="1200"/>
              </a:spcBef>
            </a:pPr>
            <a:r>
              <a:rPr lang="en-US" sz="4400" dirty="0" smtClean="0"/>
              <a:t>Add CSS class data as necessary</a:t>
            </a:r>
          </a:p>
          <a:p>
            <a:pPr marL="0" indent="0">
              <a:spcBef>
                <a:spcPts val="0"/>
              </a:spcBef>
              <a:buNone/>
            </a:pPr>
            <a:r>
              <a:rPr lang="en-US" sz="2800" dirty="0" smtClean="0">
                <a:latin typeface="Courier New" panose="02070309020205020404" pitchFamily="49" charset="0"/>
                <a:cs typeface="Courier New" panose="02070309020205020404" pitchFamily="49" charset="0"/>
              </a:rPr>
              <a:t>&lt;</a:t>
            </a:r>
            <a:r>
              <a:rPr lang="en-US" sz="2800" dirty="0">
                <a:latin typeface="Courier New" panose="02070309020205020404" pitchFamily="49" charset="0"/>
                <a:cs typeface="Courier New" panose="02070309020205020404" pitchFamily="49" charset="0"/>
              </a:rPr>
              <a:t>p class</a:t>
            </a:r>
            <a:r>
              <a:rPr lang="en-US" sz="2800" dirty="0" smtClean="0">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a:t>
            </a:r>
            <a:r>
              <a:rPr lang="en-US" sz="2800" dirty="0" err="1" smtClean="0">
                <a:latin typeface="Courier New" panose="02070309020205020404" pitchFamily="49" charset="0"/>
                <a:cs typeface="Courier New" panose="02070309020205020404" pitchFamily="49" charset="0"/>
              </a:rPr>
              <a:t>venus</a:t>
            </a:r>
            <a:r>
              <a:rPr lang="en-US" sz="2800" dirty="0" smtClean="0">
                <a:latin typeface="Courier New" panose="02070309020205020404" pitchFamily="49" charset="0"/>
                <a:cs typeface="Courier New" panose="02070309020205020404" pitchFamily="49" charset="0"/>
              </a:rPr>
              <a:t>"&gt;</a:t>
            </a:r>
            <a:endParaRPr lang="en-US" sz="2800" dirty="0">
              <a:latin typeface="Courier New" panose="02070309020205020404" pitchFamily="49" charset="0"/>
              <a:cs typeface="Courier New" panose="02070309020205020404" pitchFamily="49" charset="0"/>
            </a:endParaRPr>
          </a:p>
          <a:p>
            <a:pPr marL="0" indent="0">
              <a:spcBef>
                <a:spcPts val="0"/>
              </a:spcBef>
              <a:buNone/>
            </a:pPr>
            <a:r>
              <a:rPr lang="en-US" sz="2800" dirty="0">
                <a:latin typeface="Courier New" panose="02070309020205020404" pitchFamily="49" charset="0"/>
                <a:cs typeface="Courier New" panose="02070309020205020404" pitchFamily="49" charset="0"/>
              </a:rPr>
              <a:t>   </a:t>
            </a:r>
            <a:r>
              <a:rPr lang="en-US" sz="2800" spc="-180" dirty="0" smtClean="0">
                <a:latin typeface="Courier New" panose="02070309020205020404" pitchFamily="49" charset="0"/>
                <a:cs typeface="Courier New" panose="02070309020205020404" pitchFamily="49" charset="0"/>
              </a:rPr>
              <a:t>&lt;</a:t>
            </a:r>
            <a:r>
              <a:rPr lang="en-US" sz="2800" spc="-180" dirty="0" err="1">
                <a:latin typeface="Courier New" panose="02070309020205020404" pitchFamily="49" charset="0"/>
                <a:cs typeface="Courier New" panose="02070309020205020404" pitchFamily="49" charset="0"/>
              </a:rPr>
              <a:t>img</a:t>
            </a:r>
            <a:r>
              <a:rPr lang="en-US" sz="2800" spc="-180" dirty="0">
                <a:latin typeface="Courier New" panose="02070309020205020404" pitchFamily="49" charset="0"/>
                <a:cs typeface="Courier New" panose="02070309020205020404" pitchFamily="49" charset="0"/>
              </a:rPr>
              <a:t> </a:t>
            </a:r>
            <a:r>
              <a:rPr lang="en-US" sz="2800" spc="-180" dirty="0" err="1">
                <a:latin typeface="Courier New" panose="02070309020205020404" pitchFamily="49" charset="0"/>
                <a:cs typeface="Courier New" panose="02070309020205020404" pitchFamily="49" charset="0"/>
              </a:rPr>
              <a:t>src</a:t>
            </a:r>
            <a:r>
              <a:rPr lang="en-US" sz="2800" spc="-180" dirty="0">
                <a:latin typeface="Courier New" panose="02070309020205020404" pitchFamily="49" charset="0"/>
                <a:cs typeface="Courier New" panose="02070309020205020404" pitchFamily="49" charset="0"/>
              </a:rPr>
              <a:t>="../Resources/Images/venus.png" </a:t>
            </a:r>
            <a:r>
              <a:rPr lang="en-US" sz="2800" dirty="0">
                <a:latin typeface="Courier New" panose="02070309020205020404" pitchFamily="49" charset="0"/>
                <a:cs typeface="Courier New" panose="02070309020205020404" pitchFamily="49" charset="0"/>
              </a:rPr>
              <a:t>class="</a:t>
            </a:r>
            <a:r>
              <a:rPr lang="en-US" sz="2800" dirty="0" err="1">
                <a:latin typeface="Courier New" panose="02070309020205020404" pitchFamily="49" charset="0"/>
                <a:cs typeface="Courier New" panose="02070309020205020404" pitchFamily="49" charset="0"/>
              </a:rPr>
              <a:t>venus</a:t>
            </a:r>
            <a:r>
              <a:rPr lang="en-US" sz="2800" dirty="0">
                <a:latin typeface="Courier New" panose="02070309020205020404" pitchFamily="49" charset="0"/>
                <a:cs typeface="Courier New" panose="02070309020205020404" pitchFamily="49" charset="0"/>
              </a:rPr>
              <a:t>" /&gt;</a:t>
            </a:r>
          </a:p>
          <a:p>
            <a:pPr marL="0" indent="0">
              <a:spcBef>
                <a:spcPts val="0"/>
              </a:spcBef>
              <a:buNone/>
            </a:pPr>
            <a:r>
              <a:rPr lang="en-US" sz="2800" dirty="0" smtClean="0">
                <a:latin typeface="Courier New" panose="02070309020205020404" pitchFamily="49" charset="0"/>
                <a:cs typeface="Courier New" panose="02070309020205020404" pitchFamily="49" charset="0"/>
              </a:rPr>
              <a:t>&lt;/</a:t>
            </a:r>
            <a:r>
              <a:rPr lang="en-US" sz="2800" dirty="0">
                <a:latin typeface="Courier New" panose="02070309020205020404" pitchFamily="49" charset="0"/>
                <a:cs typeface="Courier New" panose="02070309020205020404" pitchFamily="49" charset="0"/>
              </a:rPr>
              <a:t>p&gt;</a:t>
            </a:r>
            <a:endParaRPr lang="en-US" sz="2800"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42729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70" dirty="0" smtClean="0"/>
              <a:t>Now create the Media Queries</a:t>
            </a:r>
          </a:p>
          <a:p>
            <a:pPr marL="0" indent="0">
              <a:spcBef>
                <a:spcPts val="3000"/>
              </a:spcBef>
              <a:buNone/>
            </a:pPr>
            <a:r>
              <a:rPr lang="en-US" sz="2800" b="1" dirty="0">
                <a:latin typeface="Courier New" panose="02070309020205020404" pitchFamily="49" charset="0"/>
                <a:cs typeface="Courier New" panose="02070309020205020404" pitchFamily="49" charset="0"/>
              </a:rPr>
              <a:t>@media screen and (max-width: 450px</a:t>
            </a:r>
            <a:r>
              <a:rPr lang="en-US" sz="2800" b="1" dirty="0" smtClean="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smtClean="0">
                <a:latin typeface="Courier New" panose="02070309020205020404" pitchFamily="49" charset="0"/>
                <a:cs typeface="Courier New" panose="02070309020205020404" pitchFamily="49" charset="0"/>
              </a:rPr>
              <a:t>  body {</a:t>
            </a:r>
            <a:r>
              <a:rPr lang="en-US" sz="2800" b="1" dirty="0">
                <a:latin typeface="Courier New" panose="02070309020205020404" pitchFamily="49" charset="0"/>
                <a:cs typeface="Courier New" panose="02070309020205020404" pitchFamily="49" charset="0"/>
              </a:rPr>
              <a:t>	background-color: yellow</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p.mercury</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text-align</a:t>
            </a:r>
            <a:r>
              <a:rPr lang="en-US" sz="2800" b="1" dirty="0">
                <a:latin typeface="Courier New" panose="02070309020205020404" pitchFamily="49" charset="0"/>
                <a:cs typeface="Courier New" panose="02070309020205020404" pitchFamily="49" charset="0"/>
              </a:rPr>
              <a:t>: center</a:t>
            </a:r>
            <a:r>
              <a:rPr lang="en-US" sz="2800" b="1" dirty="0" smtClean="0">
                <a:latin typeface="Courier New" panose="02070309020205020404" pitchFamily="49" charset="0"/>
                <a:cs typeface="Courier New" panose="02070309020205020404" pitchFamily="49" charset="0"/>
              </a:rPr>
              <a:t>;   }</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p.venus</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text-align</a:t>
            </a:r>
            <a:r>
              <a:rPr lang="en-US" sz="2800" b="1" dirty="0">
                <a:latin typeface="Courier New" panose="02070309020205020404" pitchFamily="49" charset="0"/>
                <a:cs typeface="Courier New" panose="02070309020205020404" pitchFamily="49" charset="0"/>
              </a:rPr>
              <a:t>: center</a:t>
            </a:r>
            <a:r>
              <a:rPr lang="en-US" sz="2800" b="1" dirty="0" smtClean="0">
                <a:latin typeface="Courier New" panose="02070309020205020404" pitchFamily="49" charset="0"/>
                <a:cs typeface="Courier New" panose="02070309020205020404" pitchFamily="49" charset="0"/>
              </a:rPr>
              <a:t>;   }</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p.earth</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text-align</a:t>
            </a:r>
            <a:r>
              <a:rPr lang="en-US" sz="2800" b="1" dirty="0">
                <a:latin typeface="Courier New" panose="02070309020205020404" pitchFamily="49" charset="0"/>
                <a:cs typeface="Courier New" panose="02070309020205020404" pitchFamily="49" charset="0"/>
              </a:rPr>
              <a:t>: center</a:t>
            </a:r>
            <a:r>
              <a:rPr lang="en-US" sz="2800" b="1" dirty="0" smtClean="0">
                <a:latin typeface="Courier New" panose="02070309020205020404" pitchFamily="49" charset="0"/>
                <a:cs typeface="Courier New" panose="02070309020205020404" pitchFamily="49" charset="0"/>
              </a:rPr>
              <a:t>;   }</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p.mars</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text-align</a:t>
            </a:r>
            <a:r>
              <a:rPr lang="en-US" sz="2800" b="1" dirty="0">
                <a:latin typeface="Courier New" panose="02070309020205020404" pitchFamily="49" charset="0"/>
                <a:cs typeface="Courier New" panose="02070309020205020404" pitchFamily="49" charset="0"/>
              </a:rPr>
              <a:t>: center</a:t>
            </a:r>
            <a:r>
              <a:rPr lang="en-US" sz="2800" b="1" dirty="0" smtClean="0">
                <a:latin typeface="Courier New" panose="02070309020205020404" pitchFamily="49" charset="0"/>
                <a:cs typeface="Courier New" panose="02070309020205020404" pitchFamily="49" charset="0"/>
              </a:rPr>
              <a:t>;   }</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p.jupiter</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text-align</a:t>
            </a:r>
            <a:r>
              <a:rPr lang="en-US" sz="2800" b="1" dirty="0">
                <a:latin typeface="Courier New" panose="02070309020205020404" pitchFamily="49" charset="0"/>
                <a:cs typeface="Courier New" panose="02070309020205020404" pitchFamily="49" charset="0"/>
              </a:rPr>
              <a:t>: center</a:t>
            </a:r>
            <a:r>
              <a:rPr lang="en-US" sz="2800" b="1" dirty="0" smtClean="0">
                <a:latin typeface="Courier New" panose="02070309020205020404" pitchFamily="49" charset="0"/>
                <a:cs typeface="Courier New" panose="02070309020205020404" pitchFamily="49" charset="0"/>
              </a:rPr>
              <a:t>;   }</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a:latin typeface="Courier New" panose="02070309020205020404" pitchFamily="49" charset="0"/>
                <a:cs typeface="Courier New" panose="02070309020205020404" pitchFamily="49" charset="0"/>
              </a:rPr>
              <a:t>}</a:t>
            </a:r>
            <a:endParaRPr lang="en-US" sz="2800" b="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104466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2534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25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825347"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What Is Responsive Design?</a:t>
            </a:r>
            <a:endParaRPr lang="en-US" sz="2600" dirty="0" smtClean="0">
              <a:solidFill>
                <a:schemeClr val="bg1"/>
              </a:solidFill>
            </a:endParaRPr>
          </a:p>
        </p:txBody>
      </p:sp>
      <p:sp>
        <p:nvSpPr>
          <p:cNvPr id="825347" name="Rectangle 3"/>
          <p:cNvSpPr>
            <a:spLocks noGrp="1" noChangeArrowheads="1"/>
          </p:cNvSpPr>
          <p:nvPr>
            <p:ph idx="1"/>
          </p:nvPr>
        </p:nvSpPr>
        <p:spPr>
          <a:xfrm>
            <a:off x="381000" y="914400"/>
            <a:ext cx="8534400" cy="5257800"/>
          </a:xfrm>
        </p:spPr>
        <p:txBody>
          <a:bodyPr/>
          <a:lstStyle/>
          <a:p>
            <a:pPr>
              <a:spcBef>
                <a:spcPts val="2400"/>
              </a:spcBef>
              <a:buNone/>
            </a:pPr>
            <a:r>
              <a:rPr lang="en-US" sz="3600" dirty="0" smtClean="0"/>
              <a:t>Responsive Design is NOT: </a:t>
            </a:r>
          </a:p>
          <a:p>
            <a:pPr>
              <a:spcBef>
                <a:spcPts val="2400"/>
              </a:spcBef>
            </a:pPr>
            <a:r>
              <a:rPr lang="en-US" sz="3600" dirty="0" smtClean="0"/>
              <a:t>A smaller version of your page</a:t>
            </a:r>
          </a:p>
          <a:p>
            <a:pPr>
              <a:spcBef>
                <a:spcPts val="2400"/>
              </a:spcBef>
            </a:pPr>
            <a:r>
              <a:rPr lang="en-US" sz="3600" dirty="0" smtClean="0"/>
              <a:t>Removing content to fit</a:t>
            </a:r>
          </a:p>
          <a:p>
            <a:pPr>
              <a:spcBef>
                <a:spcPts val="2400"/>
              </a:spcBef>
            </a:pPr>
            <a:r>
              <a:rPr lang="en-US" sz="3600" dirty="0" smtClean="0"/>
              <a:t>A separate version for each and every device out there</a:t>
            </a:r>
          </a:p>
        </p:txBody>
      </p:sp>
    </p:spTree>
    <p:extLst>
      <p:ext uri="{BB962C8B-B14F-4D97-AF65-F5344CB8AC3E}">
        <p14:creationId xmlns:p14="http://schemas.microsoft.com/office/powerpoint/2010/main" val="118476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70" dirty="0" smtClean="0"/>
              <a:t>Now create the Media Queries</a:t>
            </a:r>
          </a:p>
          <a:p>
            <a:pPr marL="0" indent="0">
              <a:spcBef>
                <a:spcPts val="0"/>
              </a:spcBef>
              <a:buNone/>
            </a:pPr>
            <a:r>
              <a:rPr lang="en-US" sz="2400" b="1" dirty="0">
                <a:latin typeface="Courier New" panose="02070309020205020404" pitchFamily="49" charset="0"/>
                <a:cs typeface="Courier New" panose="02070309020205020404" pitchFamily="49" charset="0"/>
              </a:rPr>
              <a:t>@media screen and (min-width: 451px) and (max-width: 910px</a:t>
            </a:r>
            <a:r>
              <a:rPr lang="en-US" sz="2400" b="1" dirty="0" smtClean="0">
                <a:latin typeface="Courier New" panose="02070309020205020404" pitchFamily="49" charset="0"/>
                <a:cs typeface="Courier New" panose="02070309020205020404" pitchFamily="49" charset="0"/>
              </a:rPr>
              <a:t>)</a:t>
            </a:r>
          </a:p>
          <a:p>
            <a:pPr marL="0" indent="0">
              <a:spcBef>
                <a:spcPts val="0"/>
              </a:spcBef>
              <a:buNone/>
            </a:pP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  body  {  background-color</a:t>
            </a:r>
            <a:r>
              <a:rPr lang="en-US" sz="2400" b="1" dirty="0">
                <a:latin typeface="Courier New" panose="02070309020205020404" pitchFamily="49" charset="0"/>
                <a:cs typeface="Courier New" panose="02070309020205020404" pitchFamily="49" charset="0"/>
              </a:rPr>
              <a:t>: red</a:t>
            </a:r>
            <a:r>
              <a:rPr lang="en-US" sz="2400" b="1" dirty="0" smtClean="0">
                <a:latin typeface="Courier New" panose="02070309020205020404" pitchFamily="49" charset="0"/>
                <a:cs typeface="Courier New" panose="02070309020205020404" pitchFamily="49" charset="0"/>
              </a:rPr>
              <a:t>;  }</a:t>
            </a:r>
          </a:p>
          <a:p>
            <a:pPr marL="0" indent="0">
              <a:spcBef>
                <a:spcPts val="0"/>
              </a:spcBef>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p.mercury</a:t>
            </a:r>
            <a:r>
              <a:rPr lang="en-US" sz="2400" b="1" dirty="0" smtClean="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  text-align: center;  }</a:t>
            </a:r>
          </a:p>
          <a:p>
            <a:pPr marL="0" indent="0">
              <a:spcBef>
                <a:spcPts val="0"/>
              </a:spcBef>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img.mercury</a:t>
            </a:r>
            <a:r>
              <a:rPr lang="en-US" sz="2400" b="1" dirty="0" smtClean="0">
                <a:latin typeface="Courier New" panose="02070309020205020404" pitchFamily="49" charset="0"/>
                <a:cs typeface="Courier New" panose="02070309020205020404" pitchFamily="49" charset="0"/>
              </a:rPr>
              <a:t>  {    }</a:t>
            </a:r>
          </a:p>
          <a:p>
            <a:pPr marL="0" indent="0">
              <a:spcBef>
                <a:spcPts val="0"/>
              </a:spcBef>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img.venus</a:t>
            </a:r>
            <a:r>
              <a:rPr lang="en-US" sz="2400" b="1" dirty="0" smtClean="0">
                <a:latin typeface="Courier New" panose="02070309020205020404" pitchFamily="49" charset="0"/>
                <a:cs typeface="Courier New" panose="02070309020205020404" pitchFamily="49" charset="0"/>
              </a:rPr>
              <a:t>    {  float</a:t>
            </a:r>
            <a:r>
              <a:rPr lang="en-US" sz="2400" b="1" dirty="0">
                <a:latin typeface="Courier New" panose="02070309020205020404" pitchFamily="49" charset="0"/>
                <a:cs typeface="Courier New" panose="02070309020205020404" pitchFamily="49" charset="0"/>
              </a:rPr>
              <a:t>: left</a:t>
            </a: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img.earth</a:t>
            </a:r>
            <a:r>
              <a:rPr lang="en-US" sz="2400" b="1" dirty="0" smtClean="0">
                <a:latin typeface="Courier New" panose="02070309020205020404" pitchFamily="49" charset="0"/>
                <a:cs typeface="Courier New" panose="02070309020205020404" pitchFamily="49" charset="0"/>
              </a:rPr>
              <a:t>    {  float</a:t>
            </a:r>
            <a:r>
              <a:rPr lang="en-US" sz="2400" b="1" dirty="0">
                <a:latin typeface="Courier New" panose="02070309020205020404" pitchFamily="49" charset="0"/>
                <a:cs typeface="Courier New" panose="02070309020205020404" pitchFamily="49" charset="0"/>
              </a:rPr>
              <a:t>: right</a:t>
            </a: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img.mars</a:t>
            </a:r>
            <a:r>
              <a:rPr lang="en-US" sz="2400" b="1" dirty="0" smtClean="0">
                <a:latin typeface="Courier New" panose="02070309020205020404" pitchFamily="49" charset="0"/>
                <a:cs typeface="Courier New" panose="02070309020205020404" pitchFamily="49" charset="0"/>
              </a:rPr>
              <a:t>     {  float</a:t>
            </a:r>
            <a:r>
              <a:rPr lang="en-US" sz="2400" b="1" dirty="0">
                <a:latin typeface="Courier New" panose="02070309020205020404" pitchFamily="49" charset="0"/>
                <a:cs typeface="Courier New" panose="02070309020205020404" pitchFamily="49" charset="0"/>
              </a:rPr>
              <a:t>: left</a:t>
            </a:r>
            <a:r>
              <a:rPr lang="en-US" sz="2400" b="1" dirty="0" smtClean="0">
                <a:latin typeface="Courier New" panose="02070309020205020404" pitchFamily="49" charset="0"/>
                <a:cs typeface="Courier New" panose="02070309020205020404" pitchFamily="49" charset="0"/>
              </a:rPr>
              <a:t>;  clear</a:t>
            </a:r>
            <a:r>
              <a:rPr lang="en-US" sz="2400" b="1" dirty="0">
                <a:latin typeface="Courier New" panose="02070309020205020404" pitchFamily="49" charset="0"/>
                <a:cs typeface="Courier New" panose="02070309020205020404" pitchFamily="49" charset="0"/>
              </a:rPr>
              <a:t>: both</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img.jupiter</a:t>
            </a:r>
            <a:r>
              <a:rPr lang="en-US" sz="2400" b="1" dirty="0" smtClean="0">
                <a:latin typeface="Courier New" panose="02070309020205020404" pitchFamily="49" charset="0"/>
                <a:cs typeface="Courier New" panose="02070309020205020404" pitchFamily="49" charset="0"/>
              </a:rPr>
              <a:t>  {  float</a:t>
            </a:r>
            <a:r>
              <a:rPr lang="en-US" sz="2400" b="1" dirty="0">
                <a:latin typeface="Courier New" panose="02070309020205020404" pitchFamily="49" charset="0"/>
                <a:cs typeface="Courier New" panose="02070309020205020404" pitchFamily="49" charset="0"/>
              </a:rPr>
              <a:t>: right</a:t>
            </a: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a:p>
            <a:pPr marL="0" indent="0">
              <a:spcBef>
                <a:spcPts val="0"/>
              </a:spcBef>
              <a:buNone/>
            </a:pPr>
            <a:r>
              <a:rPr lang="en-US" sz="2400" b="1" dirty="0" smtClean="0">
                <a:latin typeface="Courier New" panose="02070309020205020404" pitchFamily="49" charset="0"/>
                <a:cs typeface="Courier New" panose="02070309020205020404" pitchFamily="49" charset="0"/>
              </a:rPr>
              <a:t>}</a:t>
            </a: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10592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2534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2534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82534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8253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825347" grpI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a:solidFill>
                  <a:schemeClr val="bg1"/>
                </a:solidFill>
              </a:rPr>
              <a:t>Strategies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spc="-170" dirty="0" smtClean="0"/>
              <a:t>Now create the Media Queries</a:t>
            </a:r>
          </a:p>
          <a:p>
            <a:pPr marL="0" indent="0">
              <a:spcBef>
                <a:spcPts val="3000"/>
              </a:spcBef>
              <a:buNone/>
            </a:pPr>
            <a:r>
              <a:rPr lang="en-US" sz="2800" b="1" dirty="0">
                <a:latin typeface="Courier New" panose="02070309020205020404" pitchFamily="49" charset="0"/>
                <a:cs typeface="Courier New" panose="02070309020205020404" pitchFamily="49" charset="0"/>
              </a:rPr>
              <a:t>@media screen and (min-width: 911px) </a:t>
            </a:r>
          </a:p>
          <a:p>
            <a:pPr marL="0" indent="0">
              <a:spcBef>
                <a:spcPts val="0"/>
              </a:spcBef>
              <a:buNone/>
            </a:pPr>
            <a:r>
              <a:rPr lang="en-US" sz="2800" b="1" dirty="0">
                <a:latin typeface="Courier New" panose="02070309020205020404" pitchFamily="49" charset="0"/>
                <a:cs typeface="Courier New" panose="02070309020205020404" pitchFamily="49" charset="0"/>
              </a:rPr>
              <a:t>{</a:t>
            </a:r>
          </a:p>
          <a:p>
            <a:pPr marL="0" indent="0">
              <a:spcBef>
                <a:spcPts val="0"/>
              </a:spcBef>
              <a:buNone/>
            </a:pPr>
            <a:r>
              <a:rPr lang="en-US" sz="2800" b="1" dirty="0" smtClean="0">
                <a:latin typeface="Courier New" panose="02070309020205020404" pitchFamily="49" charset="0"/>
                <a:cs typeface="Courier New" panose="02070309020205020404" pitchFamily="49" charset="0"/>
              </a:rPr>
              <a:t>  body { background-color</a:t>
            </a:r>
            <a:r>
              <a:rPr lang="en-US" sz="2800" b="1" dirty="0">
                <a:latin typeface="Courier New" panose="02070309020205020404" pitchFamily="49" charset="0"/>
                <a:cs typeface="Courier New" panose="02070309020205020404" pitchFamily="49" charset="0"/>
              </a:rPr>
              <a:t>: green</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img.mercury</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float</a:t>
            </a:r>
            <a:r>
              <a:rPr lang="en-US" sz="2800" b="1" dirty="0">
                <a:latin typeface="Courier New" panose="02070309020205020404" pitchFamily="49" charset="0"/>
                <a:cs typeface="Courier New" panose="02070309020205020404" pitchFamily="49" charset="0"/>
              </a:rPr>
              <a:t>: left</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img.venus</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float</a:t>
            </a:r>
            <a:r>
              <a:rPr lang="en-US" sz="2800" b="1" dirty="0">
                <a:latin typeface="Courier New" panose="02070309020205020404" pitchFamily="49" charset="0"/>
                <a:cs typeface="Courier New" panose="02070309020205020404" pitchFamily="49" charset="0"/>
              </a:rPr>
              <a:t>: left</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img.earth</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float</a:t>
            </a:r>
            <a:r>
              <a:rPr lang="en-US" sz="2800" b="1" dirty="0">
                <a:latin typeface="Courier New" panose="02070309020205020404" pitchFamily="49" charset="0"/>
                <a:cs typeface="Courier New" panose="02070309020205020404" pitchFamily="49" charset="0"/>
              </a:rPr>
              <a:t>: left</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img.mars</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float</a:t>
            </a:r>
            <a:r>
              <a:rPr lang="en-US" sz="2800" b="1" dirty="0">
                <a:latin typeface="Courier New" panose="02070309020205020404" pitchFamily="49" charset="0"/>
                <a:cs typeface="Courier New" panose="02070309020205020404" pitchFamily="49" charset="0"/>
              </a:rPr>
              <a:t>: left</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p>
          <a:p>
            <a:pPr marL="0" indent="0">
              <a:spcBef>
                <a:spcPts val="0"/>
              </a:spcBef>
              <a:buNone/>
            </a:pPr>
            <a:r>
              <a:rPr lang="en-US" sz="2800" b="1" dirty="0" smtClean="0">
                <a:latin typeface="Courier New" panose="02070309020205020404" pitchFamily="49" charset="0"/>
                <a:cs typeface="Courier New" panose="02070309020205020404" pitchFamily="49" charset="0"/>
              </a:rPr>
              <a:t>  </a:t>
            </a:r>
            <a:r>
              <a:rPr lang="en-US" sz="2800" b="1" dirty="0" err="1" smtClean="0">
                <a:latin typeface="Courier New" panose="02070309020205020404" pitchFamily="49" charset="0"/>
                <a:cs typeface="Courier New" panose="02070309020205020404" pitchFamily="49" charset="0"/>
              </a:rPr>
              <a:t>img.jupiter</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  float</a:t>
            </a:r>
            <a:r>
              <a:rPr lang="en-US" sz="2800" b="1" dirty="0">
                <a:latin typeface="Courier New" panose="02070309020205020404" pitchFamily="49" charset="0"/>
                <a:cs typeface="Courier New" panose="02070309020205020404" pitchFamily="49" charset="0"/>
              </a:rPr>
              <a:t>: left</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a:t>
            </a:r>
            <a:endParaRPr lang="en-US" sz="2800" b="1" dirty="0">
              <a:latin typeface="Courier New" panose="02070309020205020404" pitchFamily="49" charset="0"/>
              <a:cs typeface="Courier New" panose="02070309020205020404" pitchFamily="49" charset="0"/>
            </a:endParaRPr>
          </a:p>
          <a:p>
            <a:pPr marL="0" indent="0">
              <a:spcBef>
                <a:spcPts val="0"/>
              </a:spcBef>
              <a:buNone/>
            </a:pPr>
            <a:r>
              <a:rPr lang="en-US" sz="2800" b="1" dirty="0">
                <a:latin typeface="Courier New" panose="02070309020205020404" pitchFamily="49" charset="0"/>
                <a:cs typeface="Courier New" panose="02070309020205020404" pitchFamily="49" charset="0"/>
              </a:rPr>
              <a:t>}</a:t>
            </a:r>
            <a:endParaRPr lang="en-US" sz="2800" b="1" dirty="0" smtClean="0">
              <a:latin typeface="Courier New" panose="02070309020205020404" pitchFamily="49" charset="0"/>
              <a:cs typeface="Courier New" panose="02070309020205020404" pitchFamily="49" charset="0"/>
            </a:endParaRP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21466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253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8253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2534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82534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825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825347"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315"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3316" name="Text Box 4"/>
          <p:cNvSpPr txBox="1">
            <a:spLocks noChangeArrowheads="1"/>
          </p:cNvSpPr>
          <p:nvPr/>
        </p:nvSpPr>
        <p:spPr bwMode="auto">
          <a:xfrm>
            <a:off x="457200" y="1676400"/>
            <a:ext cx="8458200" cy="2800767"/>
          </a:xfrm>
          <a:prstGeom prst="rect">
            <a:avLst/>
          </a:prstGeom>
          <a:noFill/>
          <a:ln w="9525">
            <a:noFill/>
            <a:miter lim="800000"/>
            <a:headEnd/>
            <a:tailEnd/>
          </a:ln>
        </p:spPr>
        <p:txBody>
          <a:bodyPr>
            <a:spAutoFit/>
          </a:bodyPr>
          <a:lstStyle/>
          <a:p>
            <a:r>
              <a:rPr lang="en-US" sz="4400" dirty="0" smtClean="0">
                <a:solidFill>
                  <a:schemeClr val="bg1"/>
                </a:solidFill>
              </a:rPr>
              <a:t>Short Term</a:t>
            </a:r>
          </a:p>
          <a:p>
            <a:r>
              <a:rPr lang="en-US" sz="4400" dirty="0" smtClean="0">
                <a:solidFill>
                  <a:schemeClr val="bg1"/>
                </a:solidFill>
              </a:rPr>
              <a:t>Technique</a:t>
            </a:r>
          </a:p>
          <a:p>
            <a:r>
              <a:rPr lang="en-US" sz="4400" dirty="0" smtClean="0">
                <a:solidFill>
                  <a:schemeClr val="bg1"/>
                </a:solidFill>
              </a:rPr>
              <a:t>While Striving for RD</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Short Term Techniques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dirty="0" smtClean="0"/>
              <a:t>Brush up on CSS skills</a:t>
            </a:r>
          </a:p>
          <a:p>
            <a:pPr>
              <a:spcBef>
                <a:spcPts val="1200"/>
              </a:spcBef>
            </a:pPr>
            <a:r>
              <a:rPr lang="en-US" sz="4400" dirty="0" smtClean="0"/>
              <a:t>The DIV element is your friend</a:t>
            </a:r>
          </a:p>
          <a:p>
            <a:pPr>
              <a:spcBef>
                <a:spcPts val="1200"/>
              </a:spcBef>
            </a:pPr>
            <a:r>
              <a:rPr lang="en-US" sz="4400" dirty="0" smtClean="0"/>
              <a:t>The quickest / dirtiest short term workaround</a:t>
            </a:r>
          </a:p>
          <a:p>
            <a:pPr marL="0" indent="0" algn="ctr">
              <a:spcBef>
                <a:spcPts val="1200"/>
              </a:spcBef>
              <a:buNone/>
            </a:pPr>
            <a:r>
              <a:rPr lang="en-US" sz="6000" dirty="0" err="1" smtClean="0">
                <a:latin typeface="Courier New" panose="02070309020205020404" pitchFamily="49" charset="0"/>
                <a:cs typeface="Courier New" panose="02070309020205020404" pitchFamily="49" charset="0"/>
              </a:rPr>
              <a:t>div.rdoverflow</a:t>
            </a:r>
            <a:endParaRPr lang="en-US" sz="6000" dirty="0" smtClean="0">
              <a:latin typeface="Courier New" panose="02070309020205020404" pitchFamily="49" charset="0"/>
              <a:cs typeface="Courier New" panose="02070309020205020404" pitchFamily="49" charset="0"/>
            </a:endParaRPr>
          </a:p>
          <a:p>
            <a:pPr>
              <a:spcBef>
                <a:spcPts val="1200"/>
              </a:spcBef>
            </a:pPr>
            <a:endParaRPr lang="en-US" sz="28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535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Short Term Techniques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marL="0" indent="0">
              <a:spcBef>
                <a:spcPts val="1200"/>
              </a:spcBef>
              <a:buNone/>
            </a:pPr>
            <a:r>
              <a:rPr lang="en-US" sz="4400" dirty="0" smtClean="0"/>
              <a:t>Add to your style sheet:</a:t>
            </a:r>
          </a:p>
          <a:p>
            <a:pPr marL="0" indent="0">
              <a:spcBef>
                <a:spcPts val="2400"/>
              </a:spcBef>
              <a:buNone/>
            </a:pPr>
            <a:r>
              <a:rPr lang="en-US" sz="6000" dirty="0" err="1" smtClean="0">
                <a:latin typeface="Courier New" panose="02070309020205020404" pitchFamily="49" charset="0"/>
                <a:cs typeface="Courier New" panose="02070309020205020404" pitchFamily="49" charset="0"/>
              </a:rPr>
              <a:t>div.rdoverflow</a:t>
            </a:r>
            <a:endParaRPr lang="en-US" sz="6000" dirty="0" smtClean="0">
              <a:latin typeface="Courier New" panose="02070309020205020404" pitchFamily="49" charset="0"/>
              <a:cs typeface="Courier New" panose="02070309020205020404" pitchFamily="49" charset="0"/>
            </a:endParaRPr>
          </a:p>
          <a:p>
            <a:pPr marL="0" indent="0">
              <a:spcBef>
                <a:spcPts val="0"/>
              </a:spcBef>
              <a:buNone/>
            </a:pPr>
            <a:r>
              <a:rPr lang="en-US" sz="6000" dirty="0" smtClean="0">
                <a:latin typeface="Courier New" panose="02070309020205020404" pitchFamily="49" charset="0"/>
                <a:cs typeface="Courier New" panose="02070309020205020404" pitchFamily="49" charset="0"/>
              </a:rPr>
              <a:t>{</a:t>
            </a:r>
          </a:p>
          <a:p>
            <a:pPr marL="0" indent="0">
              <a:spcBef>
                <a:spcPts val="0"/>
              </a:spcBef>
              <a:buNone/>
            </a:pPr>
            <a:r>
              <a:rPr lang="en-US" sz="6000" dirty="0">
                <a:latin typeface="Courier New" panose="02070309020205020404" pitchFamily="49" charset="0"/>
                <a:cs typeface="Courier New" panose="02070309020205020404" pitchFamily="49" charset="0"/>
              </a:rPr>
              <a:t> </a:t>
            </a:r>
            <a:r>
              <a:rPr lang="en-US" sz="6000" dirty="0" smtClean="0">
                <a:latin typeface="Courier New" panose="02070309020205020404" pitchFamily="49" charset="0"/>
                <a:cs typeface="Courier New" panose="02070309020205020404" pitchFamily="49" charset="0"/>
              </a:rPr>
              <a:t> overflow: auto;</a:t>
            </a:r>
          </a:p>
          <a:p>
            <a:pPr marL="0" indent="0">
              <a:spcBef>
                <a:spcPts val="0"/>
              </a:spcBef>
              <a:buNone/>
            </a:pPr>
            <a:r>
              <a:rPr lang="en-US" sz="6000" dirty="0">
                <a:latin typeface="Courier New" panose="02070309020205020404" pitchFamily="49" charset="0"/>
                <a:cs typeface="Courier New" panose="02070309020205020404" pitchFamily="49" charset="0"/>
              </a:rPr>
              <a:t>}</a:t>
            </a:r>
            <a:endParaRPr lang="en-US" sz="6000" dirty="0" smtClean="0">
              <a:latin typeface="Courier New" panose="02070309020205020404" pitchFamily="49" charset="0"/>
              <a:cs typeface="Courier New" panose="02070309020205020404" pitchFamily="49" charset="0"/>
            </a:endParaRPr>
          </a:p>
          <a:p>
            <a:pPr marL="0" indent="0">
              <a:spcBef>
                <a:spcPts val="1200"/>
              </a:spcBef>
              <a:buNone/>
            </a:pPr>
            <a:endParaRPr lang="en-US" sz="6000" dirty="0" smtClean="0">
              <a:latin typeface="Courier New" panose="02070309020205020404" pitchFamily="49" charset="0"/>
              <a:cs typeface="Courier New" panose="02070309020205020404" pitchFamily="49" charset="0"/>
            </a:endParaRPr>
          </a:p>
          <a:p>
            <a:pPr>
              <a:spcBef>
                <a:spcPts val="1200"/>
              </a:spcBef>
            </a:pPr>
            <a:endParaRPr lang="en-US" sz="28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68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Short Term Techniques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dirty="0" smtClean="0"/>
              <a:t>Wrap any content that doesn’t fit on a target screen (such as a large table) with:</a:t>
            </a:r>
          </a:p>
          <a:p>
            <a:pPr marL="0" indent="0" algn="ctr">
              <a:spcBef>
                <a:spcPts val="1200"/>
              </a:spcBef>
              <a:buNone/>
            </a:pPr>
            <a:r>
              <a:rPr lang="en-US" sz="6000" dirty="0" err="1" smtClean="0">
                <a:latin typeface="Courier New" panose="02070309020205020404" pitchFamily="49" charset="0"/>
                <a:cs typeface="Courier New" panose="02070309020205020404" pitchFamily="49" charset="0"/>
              </a:rPr>
              <a:t>div.rdoverflow</a:t>
            </a:r>
            <a:endParaRPr lang="en-US" sz="6000" dirty="0" smtClean="0">
              <a:latin typeface="Courier New" panose="02070309020205020404" pitchFamily="49" charset="0"/>
              <a:cs typeface="Courier New" panose="02070309020205020404" pitchFamily="49" charset="0"/>
            </a:endParaRPr>
          </a:p>
          <a:p>
            <a:pPr>
              <a:spcBef>
                <a:spcPts val="1200"/>
              </a:spcBef>
            </a:pPr>
            <a:r>
              <a:rPr lang="en-US" sz="4400" dirty="0" smtClean="0">
                <a:cs typeface="Courier New" panose="02070309020205020404" pitchFamily="49" charset="0"/>
              </a:rPr>
              <a:t>Scroll bars will be added automatically when needed</a:t>
            </a:r>
          </a:p>
        </p:txBody>
      </p:sp>
      <p:sp>
        <p:nvSpPr>
          <p:cNvPr id="4" name="TextBox 3"/>
          <p:cNvSpPr txBox="1"/>
          <p:nvPr/>
        </p:nvSpPr>
        <p:spPr>
          <a:xfrm>
            <a:off x="4030149" y="6378220"/>
            <a:ext cx="1512711" cy="400110"/>
          </a:xfrm>
          <a:prstGeom prst="rect">
            <a:avLst/>
          </a:prstGeom>
          <a:noFill/>
        </p:spPr>
        <p:txBody>
          <a:bodyPr wrap="square" rtlCol="0">
            <a:spAutoFit/>
          </a:bodyPr>
          <a:lstStyle/>
          <a:p>
            <a:r>
              <a:rPr lang="en-US" sz="2000" dirty="0" smtClean="0">
                <a:solidFill>
                  <a:schemeClr val="bg1"/>
                </a:solidFill>
                <a:hlinkClick r:id="rId3" action="ppaction://hlinkfile"/>
              </a:rPr>
              <a:t>DEMO</a:t>
            </a:r>
            <a:endParaRPr lang="en-US" sz="2000" dirty="0">
              <a:solidFill>
                <a:schemeClr val="bg1"/>
              </a:solidFill>
            </a:endParaRPr>
          </a:p>
        </p:txBody>
      </p:sp>
    </p:spTree>
    <p:extLst>
      <p:ext uri="{BB962C8B-B14F-4D97-AF65-F5344CB8AC3E}">
        <p14:creationId xmlns:p14="http://schemas.microsoft.com/office/powerpoint/2010/main" val="27413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315"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3316" name="Text Box 4"/>
          <p:cNvSpPr txBox="1">
            <a:spLocks noChangeArrowheads="1"/>
          </p:cNvSpPr>
          <p:nvPr/>
        </p:nvSpPr>
        <p:spPr bwMode="auto">
          <a:xfrm>
            <a:off x="457200" y="1676400"/>
            <a:ext cx="8458200" cy="2800767"/>
          </a:xfrm>
          <a:prstGeom prst="rect">
            <a:avLst/>
          </a:prstGeom>
          <a:noFill/>
          <a:ln w="9525">
            <a:noFill/>
            <a:miter lim="800000"/>
            <a:headEnd/>
            <a:tailEnd/>
          </a:ln>
        </p:spPr>
        <p:txBody>
          <a:bodyPr>
            <a:spAutoFit/>
          </a:bodyPr>
          <a:lstStyle/>
          <a:p>
            <a:r>
              <a:rPr lang="en-US" sz="4400" dirty="0" smtClean="0">
                <a:solidFill>
                  <a:schemeClr val="bg1"/>
                </a:solidFill>
              </a:rPr>
              <a:t>Long Term</a:t>
            </a:r>
          </a:p>
          <a:p>
            <a:r>
              <a:rPr lang="en-US" sz="4400" dirty="0" smtClean="0">
                <a:solidFill>
                  <a:schemeClr val="bg1"/>
                </a:solidFill>
              </a:rPr>
              <a:t>Responsive Design</a:t>
            </a:r>
          </a:p>
          <a:p>
            <a:r>
              <a:rPr lang="en-US" sz="4400" dirty="0" err="1" smtClean="0">
                <a:solidFill>
                  <a:schemeClr val="bg1"/>
                </a:solidFill>
              </a:rPr>
              <a:t>Recomendations</a:t>
            </a:r>
            <a:endParaRPr lang="en-US" sz="4400" dirty="0">
              <a:solidFill>
                <a:schemeClr val="bg1"/>
              </a:solidFill>
            </a:endParaRPr>
          </a:p>
        </p:txBody>
      </p:sp>
    </p:spTree>
    <p:extLst>
      <p:ext uri="{BB962C8B-B14F-4D97-AF65-F5344CB8AC3E}">
        <p14:creationId xmlns:p14="http://schemas.microsoft.com/office/powerpoint/2010/main" val="4098405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Long Term Recommendations</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dirty="0" smtClean="0"/>
              <a:t>Study</a:t>
            </a:r>
          </a:p>
          <a:p>
            <a:pPr>
              <a:spcBef>
                <a:spcPts val="1200"/>
              </a:spcBef>
            </a:pPr>
            <a:r>
              <a:rPr lang="en-US" sz="4400" dirty="0" smtClean="0">
                <a:cs typeface="Courier New" panose="02070309020205020404" pitchFamily="49" charset="0"/>
              </a:rPr>
              <a:t>Practice</a:t>
            </a:r>
          </a:p>
        </p:txBody>
      </p:sp>
    </p:spTree>
    <p:extLst>
      <p:ext uri="{BB962C8B-B14F-4D97-AF65-F5344CB8AC3E}">
        <p14:creationId xmlns:p14="http://schemas.microsoft.com/office/powerpoint/2010/main" val="8802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43000" y="0"/>
            <a:ext cx="8001000" cy="685800"/>
          </a:xfrm>
        </p:spPr>
        <p:txBody>
          <a:bodyPr/>
          <a:lstStyle/>
          <a:p>
            <a:r>
              <a:rPr lang="en-US" dirty="0" smtClean="0"/>
              <a:t>Suggested Reading List</a:t>
            </a:r>
          </a:p>
        </p:txBody>
      </p:sp>
      <p:sp>
        <p:nvSpPr>
          <p:cNvPr id="3" name="Content Placeholder 2"/>
          <p:cNvSpPr>
            <a:spLocks noGrp="1"/>
          </p:cNvSpPr>
          <p:nvPr>
            <p:ph idx="1"/>
          </p:nvPr>
        </p:nvSpPr>
        <p:spPr>
          <a:xfrm>
            <a:off x="1524000" y="1239838"/>
            <a:ext cx="7772400" cy="4800600"/>
          </a:xfrm>
        </p:spPr>
        <p:txBody>
          <a:bodyPr/>
          <a:lstStyle/>
          <a:p>
            <a:pPr marL="0" indent="0">
              <a:buFontTx/>
              <a:buNone/>
              <a:defRPr/>
            </a:pPr>
            <a:r>
              <a:rPr lang="en-US" sz="1400" b="1" dirty="0" smtClean="0"/>
              <a:t>Cascading Style Sheets: Designing for the Web (3rd Edition) (Paperback)</a:t>
            </a:r>
            <a:r>
              <a:rPr lang="en-US" sz="1400" dirty="0" smtClean="0"/>
              <a:t/>
            </a:r>
            <a:br>
              <a:rPr lang="en-US" sz="1400" dirty="0" smtClean="0"/>
            </a:br>
            <a:r>
              <a:rPr lang="en-US" sz="1400" dirty="0" smtClean="0"/>
              <a:t>by </a:t>
            </a:r>
            <a:r>
              <a:rPr lang="en-US" sz="1400" b="1" dirty="0" smtClean="0"/>
              <a:t>Hakon Wium Lie </a:t>
            </a:r>
            <a:r>
              <a:rPr lang="en-US" sz="1400" dirty="0" smtClean="0"/>
              <a:t>and </a:t>
            </a:r>
            <a:r>
              <a:rPr lang="en-US" sz="1400" b="1" dirty="0" smtClean="0"/>
              <a:t>Bert Bos</a:t>
            </a:r>
          </a:p>
          <a:p>
            <a:pPr marL="0" indent="0">
              <a:buFontTx/>
              <a:buNone/>
              <a:defRPr/>
            </a:pPr>
            <a:r>
              <a:rPr lang="en-US" sz="1400" dirty="0" smtClean="0"/>
              <a:t>ISBN-13: 978-0321193124</a:t>
            </a:r>
          </a:p>
          <a:p>
            <a:pPr>
              <a:buFontTx/>
              <a:buNone/>
              <a:defRPr/>
            </a:pPr>
            <a:r>
              <a:rPr lang="en-US" sz="1400" dirty="0" smtClean="0"/>
              <a:t> </a:t>
            </a:r>
          </a:p>
          <a:p>
            <a:pPr>
              <a:buFontTx/>
              <a:buNone/>
              <a:defRPr/>
            </a:pPr>
            <a:endParaRPr lang="en-US" sz="1400" dirty="0" smtClean="0"/>
          </a:p>
          <a:p>
            <a:pPr>
              <a:buFontTx/>
              <a:buNone/>
              <a:defRPr/>
            </a:pPr>
            <a:endParaRPr lang="en-US" sz="1400" dirty="0" smtClean="0"/>
          </a:p>
          <a:p>
            <a:pPr>
              <a:buFontTx/>
              <a:buNone/>
              <a:defRPr/>
            </a:pPr>
            <a:r>
              <a:rPr lang="en-US" sz="1400" b="1" dirty="0" smtClean="0"/>
              <a:t>CSS: The Definitive Guide, Third Edition </a:t>
            </a:r>
            <a:endParaRPr lang="en-US" sz="1400" dirty="0" smtClean="0"/>
          </a:p>
          <a:p>
            <a:pPr>
              <a:buFontTx/>
              <a:buNone/>
              <a:defRPr/>
            </a:pPr>
            <a:r>
              <a:rPr lang="en-US" sz="1400" dirty="0" smtClean="0"/>
              <a:t>by </a:t>
            </a:r>
            <a:r>
              <a:rPr lang="en-US" sz="1400" b="1" dirty="0" smtClean="0"/>
              <a:t>Eric Meyer</a:t>
            </a:r>
            <a:endParaRPr lang="en-US" sz="1400" dirty="0" smtClean="0"/>
          </a:p>
          <a:p>
            <a:pPr>
              <a:buFontTx/>
              <a:buNone/>
              <a:defRPr/>
            </a:pPr>
            <a:r>
              <a:rPr lang="en-US" sz="1400" dirty="0" smtClean="0"/>
              <a:t>ISBN-13: 978-0596527334</a:t>
            </a:r>
          </a:p>
          <a:p>
            <a:pPr>
              <a:buFontTx/>
              <a:buNone/>
              <a:defRPr/>
            </a:pPr>
            <a:r>
              <a:rPr lang="en-US" sz="1400" dirty="0" smtClean="0"/>
              <a:t> </a:t>
            </a:r>
          </a:p>
          <a:p>
            <a:pPr>
              <a:buFontTx/>
              <a:buNone/>
              <a:defRPr/>
            </a:pPr>
            <a:endParaRPr lang="en-US" sz="1400" dirty="0" smtClean="0"/>
          </a:p>
          <a:p>
            <a:pPr>
              <a:buFontTx/>
              <a:buNone/>
              <a:defRPr/>
            </a:pPr>
            <a:endParaRPr lang="en-US" sz="1400" dirty="0" smtClean="0"/>
          </a:p>
          <a:p>
            <a:pPr marL="0" indent="0">
              <a:buNone/>
            </a:pPr>
            <a:r>
              <a:rPr lang="en-US" sz="1400" b="1" dirty="0"/>
              <a:t>Responsive Web Design with HTML5 and CSS3</a:t>
            </a:r>
          </a:p>
          <a:p>
            <a:pPr>
              <a:buFontTx/>
              <a:buNone/>
              <a:defRPr/>
            </a:pPr>
            <a:r>
              <a:rPr lang="en-US" sz="1400" dirty="0" smtClean="0"/>
              <a:t>by </a:t>
            </a:r>
            <a:r>
              <a:rPr lang="en-US" sz="1400" b="1" dirty="0" smtClean="0"/>
              <a:t>Ben </a:t>
            </a:r>
            <a:r>
              <a:rPr lang="en-US" sz="1400" b="1" dirty="0" err="1" smtClean="0"/>
              <a:t>Frain</a:t>
            </a:r>
            <a:endParaRPr lang="en-US" sz="1400" dirty="0"/>
          </a:p>
          <a:p>
            <a:pPr>
              <a:buFontTx/>
              <a:buNone/>
              <a:defRPr/>
            </a:pPr>
            <a:r>
              <a:rPr lang="en-US" sz="1400" dirty="0"/>
              <a:t>ISBN-13: 978-9350237885</a:t>
            </a:r>
            <a:endParaRPr lang="en-US" sz="1400" dirty="0" smtClean="0"/>
          </a:p>
        </p:txBody>
      </p:sp>
      <p:pic>
        <p:nvPicPr>
          <p:cNvPr id="2058" name="Picture 10" descr="Cascading Style Sheets: The Definitive Guide"/>
          <p:cNvPicPr>
            <a:picLocks noChangeAspect="1" noChangeArrowheads="1"/>
          </p:cNvPicPr>
          <p:nvPr/>
        </p:nvPicPr>
        <p:blipFill>
          <a:blip r:embed="rId3" cstate="print"/>
          <a:srcRect/>
          <a:stretch>
            <a:fillRect/>
          </a:stretch>
        </p:blipFill>
        <p:spPr bwMode="auto">
          <a:xfrm>
            <a:off x="494150" y="2617788"/>
            <a:ext cx="838200" cy="1098550"/>
          </a:xfrm>
          <a:prstGeom prst="rect">
            <a:avLst/>
          </a:prstGeom>
          <a:noFill/>
          <a:ln w="9525">
            <a:noFill/>
            <a:miter lim="800000"/>
            <a:headEnd/>
            <a:tailEnd/>
          </a:ln>
        </p:spPr>
      </p:pic>
      <p:pic>
        <p:nvPicPr>
          <p:cNvPr id="34823" name="Picture 9" descr="css-bos1"/>
          <p:cNvPicPr>
            <a:picLocks noChangeAspect="1" noChangeArrowheads="1"/>
          </p:cNvPicPr>
          <p:nvPr/>
        </p:nvPicPr>
        <p:blipFill>
          <a:blip r:embed="rId4" cstate="print"/>
          <a:srcRect/>
          <a:stretch>
            <a:fillRect/>
          </a:stretch>
        </p:blipFill>
        <p:spPr bwMode="auto">
          <a:xfrm>
            <a:off x="508438" y="1089244"/>
            <a:ext cx="809625" cy="1076325"/>
          </a:xfrm>
          <a:prstGeom prst="rect">
            <a:avLst/>
          </a:prstGeom>
          <a:noFill/>
          <a:ln w="9525">
            <a:noFill/>
            <a:miter lim="800000"/>
            <a:headEnd/>
            <a:tailEnd/>
          </a:ln>
        </p:spPr>
      </p:pic>
      <p:pic>
        <p:nvPicPr>
          <p:cNvPr id="1026" name="Picture 2" descr="http://ecx.images-amazon.com/images/I/41Q0cd%2BCmuL._SX258_PJlook-inside-v2,TopRight,1,0_SH20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099" y="4290477"/>
            <a:ext cx="840964" cy="103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315"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3316" name="Text Box 4"/>
          <p:cNvSpPr txBox="1">
            <a:spLocks noChangeArrowheads="1"/>
          </p:cNvSpPr>
          <p:nvPr/>
        </p:nvSpPr>
        <p:spPr bwMode="auto">
          <a:xfrm>
            <a:off x="436180" y="1098350"/>
            <a:ext cx="8458200" cy="3816429"/>
          </a:xfrm>
          <a:prstGeom prst="rect">
            <a:avLst/>
          </a:prstGeom>
          <a:noFill/>
          <a:ln w="9525">
            <a:noFill/>
            <a:miter lim="800000"/>
            <a:headEnd/>
            <a:tailEnd/>
          </a:ln>
        </p:spPr>
        <p:txBody>
          <a:bodyPr>
            <a:spAutoFit/>
          </a:bodyPr>
          <a:lstStyle/>
          <a:p>
            <a:r>
              <a:rPr lang="en-US" sz="4400" dirty="0" smtClean="0">
                <a:solidFill>
                  <a:schemeClr val="bg1"/>
                </a:solidFill>
              </a:rPr>
              <a:t>A Final Word</a:t>
            </a:r>
          </a:p>
          <a:p>
            <a:endParaRPr lang="en-US" sz="4400" dirty="0" smtClean="0">
              <a:solidFill>
                <a:schemeClr val="bg1"/>
              </a:solidFill>
            </a:endParaRPr>
          </a:p>
          <a:p>
            <a:r>
              <a:rPr lang="en-US" sz="4400" dirty="0" smtClean="0">
                <a:solidFill>
                  <a:schemeClr val="bg1"/>
                </a:solidFill>
              </a:rPr>
              <a:t>The Missing Piece In</a:t>
            </a:r>
          </a:p>
          <a:p>
            <a:r>
              <a:rPr lang="en-US" sz="4400" dirty="0" smtClean="0">
                <a:solidFill>
                  <a:schemeClr val="bg1"/>
                </a:solidFill>
              </a:rPr>
              <a:t>Responsive Design</a:t>
            </a:r>
            <a:endParaRPr lang="en-US" sz="4400" dirty="0">
              <a:solidFill>
                <a:schemeClr val="bg1"/>
              </a:solidFill>
            </a:endParaRPr>
          </a:p>
        </p:txBody>
      </p:sp>
    </p:spTree>
    <p:extLst>
      <p:ext uri="{BB962C8B-B14F-4D97-AF65-F5344CB8AC3E}">
        <p14:creationId xmlns:p14="http://schemas.microsoft.com/office/powerpoint/2010/main" val="3062353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What Is Responsive Design?</a:t>
            </a:r>
            <a:endParaRPr lang="en-US" sz="2600" dirty="0" smtClean="0">
              <a:solidFill>
                <a:schemeClr val="bg1"/>
              </a:solidFill>
            </a:endParaRPr>
          </a:p>
        </p:txBody>
      </p:sp>
      <p:sp>
        <p:nvSpPr>
          <p:cNvPr id="825347" name="Rectangle 3"/>
          <p:cNvSpPr>
            <a:spLocks noGrp="1" noChangeArrowheads="1"/>
          </p:cNvSpPr>
          <p:nvPr>
            <p:ph idx="1"/>
          </p:nvPr>
        </p:nvSpPr>
        <p:spPr>
          <a:xfrm>
            <a:off x="381000" y="914400"/>
            <a:ext cx="8534400" cy="5257800"/>
          </a:xfrm>
        </p:spPr>
        <p:txBody>
          <a:bodyPr/>
          <a:lstStyle/>
          <a:p>
            <a:pPr>
              <a:spcBef>
                <a:spcPts val="2400"/>
              </a:spcBef>
              <a:buNone/>
            </a:pPr>
            <a:r>
              <a:rPr lang="en-US" sz="3600" dirty="0" smtClean="0"/>
              <a:t>Responsive Design is: </a:t>
            </a:r>
          </a:p>
          <a:p>
            <a:pPr>
              <a:spcBef>
                <a:spcPts val="2400"/>
              </a:spcBef>
            </a:pPr>
            <a:r>
              <a:rPr lang="en-US" sz="3600" dirty="0" smtClean="0"/>
              <a:t>A single version of your content</a:t>
            </a:r>
          </a:p>
          <a:p>
            <a:pPr>
              <a:spcBef>
                <a:spcPts val="2400"/>
              </a:spcBef>
            </a:pPr>
            <a:r>
              <a:rPr lang="en-US" sz="3600" dirty="0" smtClean="0"/>
              <a:t>Delivered to your customer</a:t>
            </a:r>
          </a:p>
          <a:p>
            <a:pPr>
              <a:spcBef>
                <a:spcPts val="2400"/>
              </a:spcBef>
            </a:pPr>
            <a:r>
              <a:rPr lang="en-US" sz="3600" dirty="0" smtClean="0"/>
              <a:t>In a way that is easily understood</a:t>
            </a:r>
          </a:p>
          <a:p>
            <a:pPr>
              <a:spcBef>
                <a:spcPts val="2400"/>
              </a:spcBef>
            </a:pPr>
            <a:r>
              <a:rPr lang="en-US" sz="3600" dirty="0" smtClean="0"/>
              <a:t>No matter what device they are using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The Missing Piece</a:t>
            </a:r>
            <a:endParaRPr lang="en-US" sz="2600" dirty="0" smtClean="0">
              <a:solidFill>
                <a:schemeClr val="bg1"/>
              </a:solidFill>
            </a:endParaRPr>
          </a:p>
        </p:txBody>
      </p:sp>
      <p:sp>
        <p:nvSpPr>
          <p:cNvPr id="825347" name="Rectangle 3"/>
          <p:cNvSpPr>
            <a:spLocks noGrp="1" noChangeArrowheads="1"/>
          </p:cNvSpPr>
          <p:nvPr>
            <p:ph idx="1"/>
          </p:nvPr>
        </p:nvSpPr>
        <p:spPr>
          <a:xfrm>
            <a:off x="364671" y="948205"/>
            <a:ext cx="8534400" cy="4456112"/>
          </a:xfrm>
        </p:spPr>
        <p:txBody>
          <a:bodyPr/>
          <a:lstStyle/>
          <a:p>
            <a:pPr>
              <a:spcBef>
                <a:spcPts val="1200"/>
              </a:spcBef>
            </a:pPr>
            <a:r>
              <a:rPr lang="en-US" sz="4400" dirty="0" smtClean="0"/>
              <a:t>Media Queries are great for getting size information</a:t>
            </a:r>
          </a:p>
          <a:p>
            <a:pPr>
              <a:spcBef>
                <a:spcPts val="1200"/>
              </a:spcBef>
            </a:pPr>
            <a:r>
              <a:rPr lang="en-US" sz="4400" dirty="0" smtClean="0">
                <a:cs typeface="Courier New" panose="02070309020205020404" pitchFamily="49" charset="0"/>
              </a:rPr>
              <a:t>There is currently no reliable way to determine the interface type</a:t>
            </a:r>
          </a:p>
          <a:p>
            <a:pPr lvl="1">
              <a:spcBef>
                <a:spcPts val="1200"/>
              </a:spcBef>
            </a:pPr>
            <a:r>
              <a:rPr lang="en-US" sz="3600" dirty="0" smtClean="0">
                <a:cs typeface="Courier New" panose="02070309020205020404" pitchFamily="49" charset="0"/>
              </a:rPr>
              <a:t>High resolution pointing device</a:t>
            </a:r>
          </a:p>
          <a:p>
            <a:pPr lvl="1">
              <a:spcBef>
                <a:spcPts val="1200"/>
              </a:spcBef>
            </a:pPr>
            <a:r>
              <a:rPr lang="en-US" sz="3600" dirty="0" smtClean="0">
                <a:cs typeface="Courier New" panose="02070309020205020404" pitchFamily="49" charset="0"/>
              </a:rPr>
              <a:t>Low resolution pointing device</a:t>
            </a:r>
          </a:p>
        </p:txBody>
      </p:sp>
    </p:spTree>
    <p:extLst>
      <p:ext uri="{BB962C8B-B14F-4D97-AF65-F5344CB8AC3E}">
        <p14:creationId xmlns:p14="http://schemas.microsoft.com/office/powerpoint/2010/main" val="280162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uiExpand="1"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rPr>
              <a:t>The Missing Piece</a:t>
            </a:r>
            <a:endParaRPr lang="en-US" sz="2600" dirty="0" smtClean="0">
              <a:solidFill>
                <a:schemeClr val="bg1"/>
              </a:solidFill>
            </a:endParaRPr>
          </a:p>
        </p:txBody>
      </p:sp>
      <p:sp>
        <p:nvSpPr>
          <p:cNvPr id="825347" name="Rectangle 3"/>
          <p:cNvSpPr>
            <a:spLocks noGrp="1" noChangeArrowheads="1"/>
          </p:cNvSpPr>
          <p:nvPr>
            <p:ph idx="1"/>
          </p:nvPr>
        </p:nvSpPr>
        <p:spPr>
          <a:xfrm>
            <a:off x="942721" y="3647064"/>
            <a:ext cx="3229867" cy="3659600"/>
          </a:xfrm>
        </p:spPr>
        <p:txBody>
          <a:bodyPr/>
          <a:lstStyle/>
          <a:p>
            <a:pPr marL="0" indent="0" algn="ctr">
              <a:spcBef>
                <a:spcPts val="1200"/>
              </a:spcBef>
              <a:buNone/>
            </a:pPr>
            <a:r>
              <a:rPr lang="en-US" sz="4400" dirty="0" smtClean="0"/>
              <a:t>High Resolution Pointing Device</a:t>
            </a:r>
            <a:endParaRPr lang="en-US" sz="3600" dirty="0" smtClean="0">
              <a:cs typeface="Courier New" panose="02070309020205020404" pitchFamily="49" charset="0"/>
            </a:endParaRPr>
          </a:p>
        </p:txBody>
      </p:sp>
      <p:sp>
        <p:nvSpPr>
          <p:cNvPr id="2" name="AutoShape 2" descr="http://www.google.com/url?sa=i&amp;source=images&amp;cd=&amp;docid=G2U1l5rp93lCYM&amp;tbnid=rpMTjap2cUpnIM:&amp;ved=0CAUQjBw4kQI&amp;url=http%3A%2F%2Fwww.thetechnologylounge.com%2Fwp-content%2Fuploads%2F2012%2F08%2Fwindows-8-touch-interface.jpg&amp;ei=1X_jUt7VAcHloASRwIBo&amp;psig=AFQjCNHv_tsIAYvkvefzbLcCHEMssK9Fzg&amp;ust=139072750908418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google.com/url?sa=i&amp;source=images&amp;cd=&amp;docid=G2U1l5rp93lCYM&amp;tbnid=rpMTjap2cUpnIM:&amp;ved=0CAUQjBw4kQI&amp;url=http%3A%2F%2Fwww.thetechnologylounge.com%2Fwp-content%2Fuploads%2F2012%2F08%2Fwindows-8-touch-interface.jpg&amp;ei=1X_jUt7VAcHloASRwIBo&amp;psig=AFQjCNHv_tsIAYvkvefzbLcCHEMssK9Fzg&amp;ust=1390727509084188"/>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1036748"/>
            <a:ext cx="26193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5278239" y="3578749"/>
            <a:ext cx="3229867" cy="365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FontTx/>
              <a:buNone/>
            </a:pPr>
            <a:r>
              <a:rPr lang="en-US" sz="4400" kern="0" dirty="0" smtClean="0"/>
              <a:t>Low</a:t>
            </a:r>
            <a:br>
              <a:rPr lang="en-US" sz="4400" kern="0" dirty="0" smtClean="0"/>
            </a:br>
            <a:r>
              <a:rPr lang="en-US" sz="4400" kern="0" dirty="0" smtClean="0"/>
              <a:t>Resolution Pointing Device</a:t>
            </a:r>
            <a:endParaRPr lang="en-US" sz="3600" kern="0" dirty="0" smtClean="0">
              <a:cs typeface="Courier New" panose="02070309020205020404" pitchFamily="49" charset="0"/>
            </a:endParaRPr>
          </a:p>
        </p:txBody>
      </p:sp>
      <p:grpSp>
        <p:nvGrpSpPr>
          <p:cNvPr id="4" name="Group 3"/>
          <p:cNvGrpSpPr/>
          <p:nvPr/>
        </p:nvGrpSpPr>
        <p:grpSpPr>
          <a:xfrm>
            <a:off x="205400" y="830319"/>
            <a:ext cx="4765993" cy="2911372"/>
            <a:chOff x="205400" y="830319"/>
            <a:chExt cx="4765993" cy="2911372"/>
          </a:xfrm>
        </p:grpSpPr>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00" y="830319"/>
              <a:ext cx="3347107" cy="223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570" t="11973" r="8540" b="7249"/>
            <a:stretch/>
          </p:blipFill>
          <p:spPr bwMode="auto">
            <a:xfrm>
              <a:off x="2711669" y="2104705"/>
              <a:ext cx="2259724" cy="163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754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Summary</a:t>
            </a:r>
          </a:p>
        </p:txBody>
      </p:sp>
      <p:sp>
        <p:nvSpPr>
          <p:cNvPr id="4099" name="Rectangle 3"/>
          <p:cNvSpPr>
            <a:spLocks noGrp="1" noChangeArrowheads="1"/>
          </p:cNvSpPr>
          <p:nvPr>
            <p:ph idx="1"/>
          </p:nvPr>
        </p:nvSpPr>
        <p:spPr>
          <a:xfrm>
            <a:off x="196850" y="993775"/>
            <a:ext cx="8915400" cy="5562600"/>
          </a:xfrm>
        </p:spPr>
        <p:txBody>
          <a:bodyPr/>
          <a:lstStyle/>
          <a:p>
            <a:pPr defTabSz="293688" eaLnBrk="1" hangingPunct="1">
              <a:spcBef>
                <a:spcPts val="600"/>
              </a:spcBef>
              <a:tabLst>
                <a:tab pos="2800350" algn="l"/>
                <a:tab pos="3200400" algn="l"/>
              </a:tabLst>
            </a:pPr>
            <a:r>
              <a:rPr lang="en-US" dirty="0" smtClean="0"/>
              <a:t>Responsive Design</a:t>
            </a:r>
          </a:p>
          <a:p>
            <a:pPr defTabSz="293688" eaLnBrk="1" hangingPunct="1">
              <a:spcBef>
                <a:spcPts val="600"/>
              </a:spcBef>
              <a:tabLst>
                <a:tab pos="2800350" algn="l"/>
                <a:tab pos="3200400" algn="l"/>
              </a:tabLst>
            </a:pPr>
            <a:r>
              <a:rPr lang="en-US" dirty="0" smtClean="0"/>
              <a:t>Core Components of Responsive Design</a:t>
            </a:r>
          </a:p>
          <a:p>
            <a:pPr defTabSz="293688" eaLnBrk="1" hangingPunct="1">
              <a:spcBef>
                <a:spcPts val="600"/>
              </a:spcBef>
              <a:tabLst>
                <a:tab pos="2800350" algn="l"/>
                <a:tab pos="3200400" algn="l"/>
              </a:tabLst>
            </a:pPr>
            <a:r>
              <a:rPr lang="en-US" dirty="0" smtClean="0"/>
              <a:t>The Role of Content Structure</a:t>
            </a:r>
          </a:p>
          <a:p>
            <a:pPr defTabSz="293688" eaLnBrk="1" hangingPunct="1">
              <a:spcBef>
                <a:spcPts val="600"/>
              </a:spcBef>
              <a:tabLst>
                <a:tab pos="2800350" algn="l"/>
                <a:tab pos="3200400" algn="l"/>
              </a:tabLst>
            </a:pPr>
            <a:r>
              <a:rPr lang="en-US" dirty="0" smtClean="0"/>
              <a:t>The Role of CSS</a:t>
            </a:r>
          </a:p>
          <a:p>
            <a:pPr defTabSz="293688" eaLnBrk="1" hangingPunct="1">
              <a:spcBef>
                <a:spcPts val="600"/>
              </a:spcBef>
              <a:tabLst>
                <a:tab pos="2800350" algn="l"/>
                <a:tab pos="3200400" algn="l"/>
              </a:tabLst>
            </a:pPr>
            <a:r>
              <a:rPr lang="en-US" dirty="0" smtClean="0"/>
              <a:t>The Role of Media Queries</a:t>
            </a:r>
          </a:p>
          <a:p>
            <a:pPr defTabSz="293688" eaLnBrk="1" hangingPunct="1">
              <a:spcBef>
                <a:spcPts val="600"/>
              </a:spcBef>
              <a:tabLst>
                <a:tab pos="2800350" algn="l"/>
                <a:tab pos="3200400" algn="l"/>
              </a:tabLst>
            </a:pPr>
            <a:r>
              <a:rPr lang="en-US" dirty="0" smtClean="0"/>
              <a:t>Responsive Design Strategies</a:t>
            </a:r>
          </a:p>
          <a:p>
            <a:pPr defTabSz="293688" eaLnBrk="1" hangingPunct="1">
              <a:spcBef>
                <a:spcPts val="600"/>
              </a:spcBef>
              <a:tabLst>
                <a:tab pos="2800350" algn="l"/>
                <a:tab pos="3200400" algn="l"/>
              </a:tabLst>
            </a:pPr>
            <a:r>
              <a:rPr lang="en-US" dirty="0" smtClean="0"/>
              <a:t>Short Term RD Techniques</a:t>
            </a:r>
          </a:p>
          <a:p>
            <a:pPr defTabSz="293688" eaLnBrk="1" hangingPunct="1">
              <a:spcBef>
                <a:spcPts val="600"/>
              </a:spcBef>
              <a:tabLst>
                <a:tab pos="2800350" algn="l"/>
                <a:tab pos="3200400" algn="l"/>
              </a:tabLst>
            </a:pPr>
            <a:r>
              <a:rPr lang="en-US" dirty="0" smtClean="0"/>
              <a:t>Long Term RD Plans</a:t>
            </a:r>
          </a:p>
          <a:p>
            <a:pPr defTabSz="293688" eaLnBrk="1" hangingPunct="1">
              <a:spcBef>
                <a:spcPts val="600"/>
              </a:spcBef>
              <a:tabLst>
                <a:tab pos="2800350" algn="l"/>
                <a:tab pos="3200400" algn="l"/>
              </a:tabLst>
            </a:pPr>
            <a:r>
              <a:rPr lang="en-US" dirty="0" smtClean="0"/>
              <a:t>The RD Missing Link – Future of RD</a:t>
            </a:r>
          </a:p>
          <a:p>
            <a:pPr defTabSz="293688" eaLnBrk="1" hangingPunct="1">
              <a:spcBef>
                <a:spcPts val="600"/>
              </a:spcBef>
              <a:buNone/>
              <a:tabLst>
                <a:tab pos="2800350" algn="l"/>
                <a:tab pos="3200400" algn="l"/>
              </a:tabLst>
            </a:pPr>
            <a:endParaRPr lang="en-US" dirty="0" smtClean="0"/>
          </a:p>
          <a:p>
            <a:pPr defTabSz="293688" eaLnBrk="1" hangingPunct="1">
              <a:spcBef>
                <a:spcPts val="600"/>
              </a:spcBef>
              <a:tabLst>
                <a:tab pos="2800350" algn="l"/>
                <a:tab pos="3200400" algn="l"/>
              </a:tabLst>
            </a:pPr>
            <a:endParaRPr lang="en-US" sz="2800" dirty="0" smtClean="0"/>
          </a:p>
          <a:p>
            <a:pPr defTabSz="293688" eaLnBrk="1" hangingPunct="1">
              <a:spcBef>
                <a:spcPts val="600"/>
              </a:spcBef>
              <a:tabLst>
                <a:tab pos="2800350" algn="l"/>
                <a:tab pos="3200400" algn="l"/>
              </a:tabLst>
            </a:pPr>
            <a:endParaRPr lang="en-US" sz="2800" dirty="0" smtClean="0"/>
          </a:p>
          <a:p>
            <a:pPr lvl="1" defTabSz="293688" eaLnBrk="1" hangingPunct="1">
              <a:spcBef>
                <a:spcPct val="45000"/>
              </a:spcBef>
              <a:tabLst>
                <a:tab pos="2800350" algn="l"/>
                <a:tab pos="3200400" algn="l"/>
              </a:tabLst>
            </a:pPr>
            <a:endParaRPr lang="en-US" b="1" dirty="0" smtClean="0"/>
          </a:p>
          <a:p>
            <a:pPr lvl="1" defTabSz="293688" eaLnBrk="1" hangingPunct="1">
              <a:spcBef>
                <a:spcPct val="45000"/>
              </a:spcBef>
              <a:tabLst>
                <a:tab pos="2800350" algn="l"/>
                <a:tab pos="3200400" algn="l"/>
              </a:tabLst>
            </a:pPr>
            <a:endParaRPr lang="en-US" dirty="0" smtClean="0"/>
          </a:p>
        </p:txBody>
      </p:sp>
    </p:spTree>
    <p:extLst>
      <p:ext uri="{BB962C8B-B14F-4D97-AF65-F5344CB8AC3E}">
        <p14:creationId xmlns:p14="http://schemas.microsoft.com/office/powerpoint/2010/main" val="15378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2667000" y="0"/>
            <a:ext cx="6172200" cy="685800"/>
          </a:xfrm>
        </p:spPr>
        <p:txBody>
          <a:bodyPr>
            <a:normAutofit fontScale="90000"/>
          </a:bodyPr>
          <a:lstStyle/>
          <a:p>
            <a:pPr eaLnBrk="1" hangingPunct="1"/>
            <a:endParaRPr lang="en-US" b="0" smtClean="0"/>
          </a:p>
        </p:txBody>
      </p:sp>
      <p:sp>
        <p:nvSpPr>
          <p:cNvPr id="21507" name="Rectangle 4"/>
          <p:cNvSpPr>
            <a:spLocks noGrp="1" noChangeArrowheads="1"/>
          </p:cNvSpPr>
          <p:nvPr>
            <p:ph type="body" idx="1"/>
          </p:nvPr>
        </p:nvSpPr>
        <p:spPr>
          <a:xfrm>
            <a:off x="1143000" y="2514600"/>
            <a:ext cx="6934200" cy="1066800"/>
          </a:xfrm>
        </p:spPr>
        <p:txBody>
          <a:bodyPr/>
          <a:lstStyle/>
          <a:p>
            <a:pPr algn="ctr" eaLnBrk="1" hangingPunct="1">
              <a:buFontTx/>
              <a:buNone/>
            </a:pPr>
            <a:r>
              <a:rPr lang="en-US" sz="4000" smtClean="0">
                <a:latin typeface="Arial Black" pitchFamily="34" charset="0"/>
              </a:rPr>
              <a:t>Questions?</a:t>
            </a:r>
          </a:p>
        </p:txBody>
      </p:sp>
      <p:sp>
        <p:nvSpPr>
          <p:cNvPr id="21508" name="Text Box 5"/>
          <p:cNvSpPr txBox="1">
            <a:spLocks noChangeArrowheads="1"/>
          </p:cNvSpPr>
          <p:nvPr/>
        </p:nvSpPr>
        <p:spPr bwMode="auto">
          <a:xfrm>
            <a:off x="228600" y="4724400"/>
            <a:ext cx="54459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l" eaLnBrk="1" fontAlgn="auto" hangingPunct="1">
              <a:spcBef>
                <a:spcPts val="0"/>
              </a:spcBef>
              <a:spcAft>
                <a:spcPts val="0"/>
              </a:spcAft>
            </a:pPr>
            <a:r>
              <a:rPr lang="en-US" sz="2400" dirty="0">
                <a:solidFill>
                  <a:prstClr val="white"/>
                </a:solidFill>
              </a:rPr>
              <a:t>Mike Hamilton</a:t>
            </a:r>
          </a:p>
          <a:p>
            <a:pPr algn="l" eaLnBrk="1" fontAlgn="auto" hangingPunct="1">
              <a:spcBef>
                <a:spcPts val="0"/>
              </a:spcBef>
              <a:spcAft>
                <a:spcPts val="0"/>
              </a:spcAft>
            </a:pPr>
            <a:r>
              <a:rPr lang="en-US" sz="2400" dirty="0">
                <a:solidFill>
                  <a:prstClr val="white"/>
                </a:solidFill>
              </a:rPr>
              <a:t>V.P. Product </a:t>
            </a:r>
            <a:r>
              <a:rPr lang="en-US" sz="2400" dirty="0" smtClean="0">
                <a:solidFill>
                  <a:prstClr val="white"/>
                </a:solidFill>
              </a:rPr>
              <a:t>Evangelism</a:t>
            </a:r>
            <a:endParaRPr lang="en-US" sz="2400" dirty="0">
              <a:solidFill>
                <a:prstClr val="white"/>
              </a:solidFill>
            </a:endParaRPr>
          </a:p>
          <a:p>
            <a:pPr algn="l" eaLnBrk="1" fontAlgn="auto" hangingPunct="1">
              <a:spcBef>
                <a:spcPts val="0"/>
              </a:spcBef>
              <a:spcAft>
                <a:spcPts val="0"/>
              </a:spcAft>
            </a:pPr>
            <a:r>
              <a:rPr lang="en-US" sz="2400" dirty="0">
                <a:solidFill>
                  <a:prstClr val="white"/>
                </a:solidFill>
              </a:rPr>
              <a:t>MadCap Software</a:t>
            </a:r>
          </a:p>
          <a:p>
            <a:pPr algn="l" eaLnBrk="1" fontAlgn="auto" hangingPunct="1">
              <a:spcBef>
                <a:spcPts val="0"/>
              </a:spcBef>
              <a:spcAft>
                <a:spcPts val="0"/>
              </a:spcAft>
            </a:pPr>
            <a:r>
              <a:rPr lang="en-US" sz="2400" dirty="0">
                <a:solidFill>
                  <a:prstClr val="white"/>
                </a:solidFill>
              </a:rPr>
              <a:t>mhamilton@madcapsoftware.com</a:t>
            </a:r>
          </a:p>
        </p:txBody>
      </p:sp>
    </p:spTree>
    <p:extLst>
      <p:ext uri="{BB962C8B-B14F-4D97-AF65-F5344CB8AC3E}">
        <p14:creationId xmlns:p14="http://schemas.microsoft.com/office/powerpoint/2010/main" val="283067200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2667000" y="0"/>
            <a:ext cx="6172200" cy="685800"/>
          </a:xfrm>
        </p:spPr>
        <p:txBody>
          <a:bodyPr>
            <a:normAutofit fontScale="90000"/>
          </a:bodyPr>
          <a:lstStyle/>
          <a:p>
            <a:pPr eaLnBrk="1" hangingPunct="1"/>
            <a:endParaRPr lang="en-US" b="0" smtClean="0"/>
          </a:p>
        </p:txBody>
      </p:sp>
      <p:sp>
        <p:nvSpPr>
          <p:cNvPr id="20483" name="Rectangle 4"/>
          <p:cNvSpPr>
            <a:spLocks noGrp="1" noChangeArrowheads="1"/>
          </p:cNvSpPr>
          <p:nvPr>
            <p:ph type="body" idx="1"/>
          </p:nvPr>
        </p:nvSpPr>
        <p:spPr>
          <a:xfrm>
            <a:off x="1143000" y="2514600"/>
            <a:ext cx="6934200" cy="1066800"/>
          </a:xfrm>
        </p:spPr>
        <p:txBody>
          <a:bodyPr/>
          <a:lstStyle/>
          <a:p>
            <a:pPr algn="ctr" eaLnBrk="1" hangingPunct="1">
              <a:buFontTx/>
              <a:buNone/>
            </a:pPr>
            <a:r>
              <a:rPr lang="en-US" sz="4000" smtClean="0">
                <a:latin typeface="Arial Black" pitchFamily="34" charset="0"/>
              </a:rPr>
              <a:t>Thank you</a:t>
            </a:r>
          </a:p>
        </p:txBody>
      </p:sp>
      <p:sp>
        <p:nvSpPr>
          <p:cNvPr id="20484" name="Text Box 5"/>
          <p:cNvSpPr txBox="1">
            <a:spLocks noChangeArrowheads="1"/>
          </p:cNvSpPr>
          <p:nvPr/>
        </p:nvSpPr>
        <p:spPr bwMode="auto">
          <a:xfrm>
            <a:off x="228600" y="4724400"/>
            <a:ext cx="5445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cs typeface="Arial" charset="0"/>
              </a:defRPr>
            </a:lvl1pPr>
            <a:lvl2pPr marL="742950" indent="-285750" eaLnBrk="0" hangingPunct="0">
              <a:defRPr sz="2000">
                <a:solidFill>
                  <a:schemeClr val="tx1"/>
                </a:solidFill>
                <a:latin typeface="Verdana" pitchFamily="34" charset="0"/>
                <a:cs typeface="Arial" charset="0"/>
              </a:defRPr>
            </a:lvl2pPr>
            <a:lvl3pPr marL="1143000" indent="-228600" eaLnBrk="0" hangingPunct="0">
              <a:defRPr sz="2000">
                <a:solidFill>
                  <a:schemeClr val="tx1"/>
                </a:solidFill>
                <a:latin typeface="Verdana" pitchFamily="34" charset="0"/>
                <a:cs typeface="Arial" charset="0"/>
              </a:defRPr>
            </a:lvl3pPr>
            <a:lvl4pPr marL="1600200" indent="-228600" eaLnBrk="0" hangingPunct="0">
              <a:defRPr sz="2000">
                <a:solidFill>
                  <a:schemeClr val="tx1"/>
                </a:solidFill>
                <a:latin typeface="Verdana" pitchFamily="34" charset="0"/>
                <a:cs typeface="Arial" charset="0"/>
              </a:defRPr>
            </a:lvl4pPr>
            <a:lvl5pPr marL="2057400" indent="-228600" eaLnBrk="0" hangingPunct="0">
              <a:defRPr sz="2000">
                <a:solidFill>
                  <a:schemeClr val="tx1"/>
                </a:solidFill>
                <a:latin typeface="Verdana" pitchFamily="34" charset="0"/>
                <a:cs typeface="Arial" charset="0"/>
              </a:defRPr>
            </a:lvl5pPr>
            <a:lvl6pPr marL="2514600" indent="-228600" eaLnBrk="0" fontAlgn="base" hangingPunct="0">
              <a:spcBef>
                <a:spcPct val="0"/>
              </a:spcBef>
              <a:spcAft>
                <a:spcPct val="0"/>
              </a:spcAft>
              <a:defRPr sz="2000">
                <a:solidFill>
                  <a:schemeClr val="tx1"/>
                </a:solidFill>
                <a:latin typeface="Verdana" pitchFamily="34" charset="0"/>
                <a:cs typeface="Arial" charset="0"/>
              </a:defRPr>
            </a:lvl6pPr>
            <a:lvl7pPr marL="2971800" indent="-228600" eaLnBrk="0" fontAlgn="base" hangingPunct="0">
              <a:spcBef>
                <a:spcPct val="0"/>
              </a:spcBef>
              <a:spcAft>
                <a:spcPct val="0"/>
              </a:spcAft>
              <a:defRPr sz="2000">
                <a:solidFill>
                  <a:schemeClr val="tx1"/>
                </a:solidFill>
                <a:latin typeface="Verdana" pitchFamily="34" charset="0"/>
                <a:cs typeface="Arial" charset="0"/>
              </a:defRPr>
            </a:lvl7pPr>
            <a:lvl8pPr marL="3429000" indent="-228600" eaLnBrk="0" fontAlgn="base" hangingPunct="0">
              <a:spcBef>
                <a:spcPct val="0"/>
              </a:spcBef>
              <a:spcAft>
                <a:spcPct val="0"/>
              </a:spcAft>
              <a:defRPr sz="2000">
                <a:solidFill>
                  <a:schemeClr val="tx1"/>
                </a:solidFill>
                <a:latin typeface="Verdana" pitchFamily="34" charset="0"/>
                <a:cs typeface="Arial" charset="0"/>
              </a:defRPr>
            </a:lvl8pPr>
            <a:lvl9pPr marL="3886200" indent="-228600" eaLnBrk="0" fontAlgn="base" hangingPunct="0">
              <a:spcBef>
                <a:spcPct val="0"/>
              </a:spcBef>
              <a:spcAft>
                <a:spcPct val="0"/>
              </a:spcAft>
              <a:defRPr sz="2000">
                <a:solidFill>
                  <a:schemeClr val="tx1"/>
                </a:solidFill>
                <a:latin typeface="Verdana" pitchFamily="34" charset="0"/>
                <a:cs typeface="Arial" charset="0"/>
              </a:defRPr>
            </a:lvl9pPr>
          </a:lstStyle>
          <a:p>
            <a:pPr algn="l" eaLnBrk="1" fontAlgn="auto" hangingPunct="1">
              <a:spcBef>
                <a:spcPts val="0"/>
              </a:spcBef>
              <a:spcAft>
                <a:spcPts val="0"/>
              </a:spcAft>
            </a:pPr>
            <a:r>
              <a:rPr lang="en-US" sz="2400">
                <a:solidFill>
                  <a:prstClr val="white"/>
                </a:solidFill>
              </a:rPr>
              <a:t>Mike Hamilton</a:t>
            </a:r>
          </a:p>
          <a:p>
            <a:pPr algn="l" eaLnBrk="1" fontAlgn="auto" hangingPunct="1">
              <a:spcBef>
                <a:spcPts val="0"/>
              </a:spcBef>
              <a:spcAft>
                <a:spcPts val="0"/>
              </a:spcAft>
            </a:pPr>
            <a:r>
              <a:rPr lang="en-US" sz="2400">
                <a:solidFill>
                  <a:prstClr val="white"/>
                </a:solidFill>
              </a:rPr>
              <a:t>V.P. Product Evangelism</a:t>
            </a:r>
          </a:p>
          <a:p>
            <a:pPr algn="l" eaLnBrk="1" fontAlgn="auto" hangingPunct="1">
              <a:spcBef>
                <a:spcPts val="0"/>
              </a:spcBef>
              <a:spcAft>
                <a:spcPts val="0"/>
              </a:spcAft>
            </a:pPr>
            <a:r>
              <a:rPr lang="en-US" sz="2400">
                <a:solidFill>
                  <a:prstClr val="white"/>
                </a:solidFill>
              </a:rPr>
              <a:t>MadCap Software</a:t>
            </a:r>
          </a:p>
          <a:p>
            <a:pPr algn="l" eaLnBrk="1" fontAlgn="auto" hangingPunct="1">
              <a:spcBef>
                <a:spcPts val="0"/>
              </a:spcBef>
              <a:spcAft>
                <a:spcPts val="0"/>
              </a:spcAft>
            </a:pPr>
            <a:r>
              <a:rPr lang="en-US" sz="2400">
                <a:solidFill>
                  <a:prstClr val="white"/>
                </a:solidFill>
              </a:rPr>
              <a:t>mhamilton@madcapsoftware.com</a:t>
            </a:r>
          </a:p>
        </p:txBody>
      </p:sp>
    </p:spTree>
    <p:extLst>
      <p:ext uri="{BB962C8B-B14F-4D97-AF65-F5344CB8AC3E}">
        <p14:creationId xmlns:p14="http://schemas.microsoft.com/office/powerpoint/2010/main" val="15482699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1268" name="Text Box 4"/>
          <p:cNvSpPr txBox="1">
            <a:spLocks noChangeArrowheads="1"/>
          </p:cNvSpPr>
          <p:nvPr/>
        </p:nvSpPr>
        <p:spPr bwMode="auto">
          <a:xfrm>
            <a:off x="457200" y="1676400"/>
            <a:ext cx="8458200" cy="2800767"/>
          </a:xfrm>
          <a:prstGeom prst="rect">
            <a:avLst/>
          </a:prstGeom>
          <a:noFill/>
          <a:ln w="9525">
            <a:noFill/>
            <a:miter lim="800000"/>
            <a:headEnd/>
            <a:tailEnd/>
          </a:ln>
        </p:spPr>
        <p:txBody>
          <a:bodyPr>
            <a:spAutoFit/>
          </a:bodyPr>
          <a:lstStyle/>
          <a:p>
            <a:r>
              <a:rPr lang="en-US" sz="4400" dirty="0" smtClean="0">
                <a:solidFill>
                  <a:schemeClr val="bg1"/>
                </a:solidFill>
              </a:rPr>
              <a:t>Core Components</a:t>
            </a:r>
          </a:p>
          <a:p>
            <a:r>
              <a:rPr lang="en-US" sz="4400" dirty="0" smtClean="0">
                <a:solidFill>
                  <a:schemeClr val="bg1"/>
                </a:solidFill>
              </a:rPr>
              <a:t>of</a:t>
            </a:r>
          </a:p>
          <a:p>
            <a:r>
              <a:rPr lang="en-US" sz="4400" dirty="0" smtClean="0">
                <a:solidFill>
                  <a:schemeClr val="bg1"/>
                </a:solidFill>
              </a:rPr>
              <a:t>Responsive Design</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0"/>
            <a:ext cx="8382000" cy="685800"/>
          </a:xfrm>
        </p:spPr>
        <p:txBody>
          <a:bodyPr/>
          <a:lstStyle/>
          <a:p>
            <a:pPr eaLnBrk="1" hangingPunct="1">
              <a:defRPr/>
            </a:pPr>
            <a:r>
              <a:rPr lang="en-US" sz="2800" dirty="0" smtClean="0">
                <a:solidFill>
                  <a:schemeClr val="bg1"/>
                </a:solidFill>
                <a:latin typeface="+mn-lt"/>
                <a:ea typeface="+mn-ea"/>
                <a:cs typeface="+mn-cs"/>
              </a:rPr>
              <a:t>Core Components</a:t>
            </a:r>
            <a:endParaRPr lang="en-US" sz="2600" dirty="0" smtClean="0">
              <a:solidFill>
                <a:schemeClr val="bg1"/>
              </a:solidFill>
            </a:endParaRPr>
          </a:p>
        </p:txBody>
      </p:sp>
      <p:sp>
        <p:nvSpPr>
          <p:cNvPr id="825347" name="Rectangle 3"/>
          <p:cNvSpPr>
            <a:spLocks noGrp="1" noChangeArrowheads="1"/>
          </p:cNvSpPr>
          <p:nvPr>
            <p:ph idx="1"/>
          </p:nvPr>
        </p:nvSpPr>
        <p:spPr>
          <a:xfrm>
            <a:off x="381000" y="1453257"/>
            <a:ext cx="8534400" cy="4506672"/>
          </a:xfrm>
        </p:spPr>
        <p:txBody>
          <a:bodyPr/>
          <a:lstStyle/>
          <a:p>
            <a:pPr>
              <a:spcBef>
                <a:spcPts val="2400"/>
              </a:spcBef>
            </a:pPr>
            <a:r>
              <a:rPr lang="en-US" sz="6000" dirty="0" smtClean="0"/>
              <a:t>Document Structure</a:t>
            </a:r>
          </a:p>
          <a:p>
            <a:pPr>
              <a:spcBef>
                <a:spcPts val="2400"/>
              </a:spcBef>
            </a:pPr>
            <a:r>
              <a:rPr lang="en-US" sz="6000" dirty="0" smtClean="0"/>
              <a:t>CSS</a:t>
            </a:r>
          </a:p>
          <a:p>
            <a:pPr>
              <a:spcBef>
                <a:spcPts val="2400"/>
              </a:spcBef>
            </a:pPr>
            <a:r>
              <a:rPr lang="en-US" sz="6000" dirty="0" smtClean="0"/>
              <a:t>Media 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nStripe_PP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7" name="Picture 3" descr="MadCap_vert_RGB_4Blk_Gel copy"/>
          <p:cNvPicPr>
            <a:picLocks noChangeAspect="1" noChangeArrowheads="1"/>
          </p:cNvPicPr>
          <p:nvPr/>
        </p:nvPicPr>
        <p:blipFill>
          <a:blip r:embed="rId4" cstate="print"/>
          <a:srcRect/>
          <a:stretch>
            <a:fillRect/>
          </a:stretch>
        </p:blipFill>
        <p:spPr bwMode="auto">
          <a:xfrm>
            <a:off x="7772400" y="5486400"/>
            <a:ext cx="1223963" cy="1262063"/>
          </a:xfrm>
          <a:prstGeom prst="rect">
            <a:avLst/>
          </a:prstGeom>
          <a:noFill/>
          <a:ln w="9525">
            <a:noFill/>
            <a:miter lim="800000"/>
            <a:headEnd/>
            <a:tailEnd/>
          </a:ln>
        </p:spPr>
      </p:pic>
      <p:sp>
        <p:nvSpPr>
          <p:cNvPr id="11268" name="Text Box 4"/>
          <p:cNvSpPr txBox="1">
            <a:spLocks noChangeArrowheads="1"/>
          </p:cNvSpPr>
          <p:nvPr/>
        </p:nvSpPr>
        <p:spPr bwMode="auto">
          <a:xfrm>
            <a:off x="457200" y="1676400"/>
            <a:ext cx="8458200" cy="1785104"/>
          </a:xfrm>
          <a:prstGeom prst="rect">
            <a:avLst/>
          </a:prstGeom>
          <a:noFill/>
          <a:ln w="9525">
            <a:noFill/>
            <a:miter lim="800000"/>
            <a:headEnd/>
            <a:tailEnd/>
          </a:ln>
        </p:spPr>
        <p:txBody>
          <a:bodyPr>
            <a:spAutoFit/>
          </a:bodyPr>
          <a:lstStyle/>
          <a:p>
            <a:r>
              <a:rPr lang="en-US" sz="4400" dirty="0" smtClean="0">
                <a:solidFill>
                  <a:schemeClr val="bg1"/>
                </a:solidFill>
              </a:rPr>
              <a:t>Document</a:t>
            </a:r>
          </a:p>
          <a:p>
            <a:r>
              <a:rPr lang="en-US" sz="4400" dirty="0" smtClean="0">
                <a:solidFill>
                  <a:schemeClr val="bg1"/>
                </a:solidFill>
              </a:rPr>
              <a:t>Structure</a:t>
            </a:r>
            <a:endParaRPr lang="en-US" sz="4400" dirty="0">
              <a:solidFill>
                <a:schemeClr val="bg1"/>
              </a:solidFill>
            </a:endParaRPr>
          </a:p>
        </p:txBody>
      </p:sp>
    </p:spTree>
    <p:extLst>
      <p:ext uri="{BB962C8B-B14F-4D97-AF65-F5344CB8AC3E}">
        <p14:creationId xmlns:p14="http://schemas.microsoft.com/office/powerpoint/2010/main" val="34523633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526&quot;&gt;&lt;/object&gt;&lt;object type=&quot;2&quot; unique_id=&quot;11527&quot;&gt;&lt;object type=&quot;3&quot; unique_id=&quot;11528&quot;&gt;&lt;property id=&quot;20148&quot; value=&quot;5&quot;/&gt;&lt;property id=&quot;20300&quot; value=&quot;Slide 1&quot;/&gt;&lt;property id=&quot;20307&quot; value=&quot;256&quot;/&gt;&lt;/object&gt;&lt;object type=&quot;3&quot; unique_id=&quot;11529&quot;&gt;&lt;property id=&quot;20148&quot; value=&quot;5&quot;/&gt;&lt;property id=&quot;20300&quot; value=&quot;Slide 2 - &amp;quot;Agenda&amp;quot;&quot;/&gt;&lt;property id=&quot;20307&quot; value=&quot;257&quot;/&gt;&lt;/object&gt;&lt;object type=&quot;3&quot; unique_id=&quot;11530&quot;&gt;&lt;property id=&quot;20148&quot; value=&quot;5&quot;/&gt;&lt;property id=&quot;20300&quot; value=&quot;Slide 3&quot;/&gt;&lt;property id=&quot;20307&quot; value=&quot;258&quot;/&gt;&lt;/object&gt;&lt;object type=&quot;3&quot; unique_id=&quot;11531&quot;&gt;&lt;property id=&quot;20148&quot; value=&quot;5&quot;/&gt;&lt;property id=&quot;20300&quot; value=&quot;Slide 4 - &amp;quot;What Are Cascading Style Sheets?&amp;quot;&quot;/&gt;&lt;property id=&quot;20307&quot; value=&quot;259&quot;/&gt;&lt;/object&gt;&lt;object type=&quot;3&quot; unique_id=&quot;11532&quot;&gt;&lt;property id=&quot;20148&quot; value=&quot;5&quot;/&gt;&lt;property id=&quot;20300&quot; value=&quot;Slide 5&quot;/&gt;&lt;property id=&quot;20307&quot; value=&quot;260&quot;/&gt;&lt;/object&gt;&lt;object type=&quot;3&quot; unique_id=&quot;11533&quot;&gt;&lt;property id=&quot;20148&quot; value=&quot;5&quot;/&gt;&lt;property id=&quot;20300&quot; value=&quot;Slide 6 - &amp;quot;What Can CSS Do?&amp;quot;&quot;/&gt;&lt;property id=&quot;20307&quot; value=&quot;261&quot;/&gt;&lt;/object&gt;&lt;object type=&quot;3&quot; unique_id=&quot;11534&quot;&gt;&lt;property id=&quot;20148&quot; value=&quot;5&quot;/&gt;&lt;property id=&quot;20300&quot; value=&quot;Slide 7 - &amp;quot;What Can CSS Do?&amp;quot;&quot;/&gt;&lt;property id=&quot;20307&quot; value=&quot;262&quot;/&gt;&lt;/object&gt;&lt;object type=&quot;3&quot; unique_id=&quot;11535&quot;&gt;&lt;property id=&quot;20148&quot; value=&quot;5&quot;/&gt;&lt;property id=&quot;20300&quot; value=&quot;Slide 8&quot;/&gt;&lt;property id=&quot;20307&quot; value=&quot;263&quot;/&gt;&lt;/object&gt;&lt;object type=&quot;3&quot; unique_id=&quot;11536&quot;&gt;&lt;property id=&quot;20148&quot; value=&quot;5&quot;/&gt;&lt;property id=&quot;20300&quot; value=&quot;Slide 9 - &amp;quot;Types of CSS&amp;quot;&quot;/&gt;&lt;property id=&quot;20307&quot; value=&quot;264&quot;/&gt;&lt;/object&gt;&lt;object type=&quot;3&quot; unique_id=&quot;11537&quot;&gt;&lt;property id=&quot;20148&quot; value=&quot;5&quot;/&gt;&lt;property id=&quot;20300&quot; value=&quot;Slide 10 - &amp;quot;HTML Page Structure&amp;quot;&quot;/&gt;&lt;property id=&quot;20307&quot; value=&quot;265&quot;/&gt;&lt;/object&gt;&lt;object type=&quot;3&quot; unique_id=&quot;11538&quot;&gt;&lt;property id=&quot;20148&quot; value=&quot;5&quot;/&gt;&lt;property id=&quot;20300&quot; value=&quot;Slide 11 - &amp;quot;HTML Page Structure&amp;quot;&quot;/&gt;&lt;property id=&quot;20307&quot; value=&quot;266&quot;/&gt;&lt;/object&gt;&lt;object type=&quot;3&quot; unique_id=&quot;11539&quot;&gt;&lt;property id=&quot;20148&quot; value=&quot;5&quot;/&gt;&lt;property id=&quot;20300&quot; value=&quot;Slide 12 - &amp;quot;Inline CSS&amp;quot;&quot;/&gt;&lt;property id=&quot;20307&quot; value=&quot;267&quot;/&gt;&lt;/object&gt;&lt;object type=&quot;3&quot; unique_id=&quot;11540&quot;&gt;&lt;property id=&quot;20148&quot; value=&quot;5&quot;/&gt;&lt;property id=&quot;20300&quot; value=&quot;Slide 13 - &amp;quot;Embedded CSS&amp;quot;&quot;/&gt;&lt;property id=&quot;20307&quot; value=&quot;268&quot;/&gt;&lt;/object&gt;&lt;object type=&quot;3&quot; unique_id=&quot;11541&quot;&gt;&lt;property id=&quot;20148&quot; value=&quot;5&quot;/&gt;&lt;property id=&quot;20300&quot; value=&quot;Slide 14 - &amp;quot;External CSS&amp;quot;&quot;/&gt;&lt;property id=&quot;20307&quot; value=&quot;269&quot;/&gt;&lt;/object&gt;&lt;object type=&quot;3&quot; unique_id=&quot;11542&quot;&gt;&lt;property id=&quot;20148&quot; value=&quot;5&quot;/&gt;&lt;property id=&quot;20300&quot; value=&quot;Slide 15&quot;/&gt;&lt;property id=&quot;20307&quot; value=&quot;270&quot;/&gt;&lt;/object&gt;&lt;object type=&quot;3&quot; unique_id=&quot;11543&quot;&gt;&lt;property id=&quot;20148&quot; value=&quot;5&quot;/&gt;&lt;property id=&quot;20300&quot; value=&quot;Slide 16 - &amp;quot;Cascading&amp;quot;&quot;/&gt;&lt;property id=&quot;20307&quot; value=&quot;271&quot;/&gt;&lt;/object&gt;&lt;object type=&quot;3&quot; unique_id=&quot;11544&quot;&gt;&lt;property id=&quot;20148&quot; value=&quot;5&quot;/&gt;&lt;property id=&quot;20300&quot; value=&quot;Slide 17&quot;/&gt;&lt;property id=&quot;20307&quot; value=&quot;272&quot;/&gt;&lt;/object&gt;&lt;object type=&quot;3&quot; unique_id=&quot;11545&quot;&gt;&lt;property id=&quot;20148&quot; value=&quot;5&quot;/&gt;&lt;property id=&quot;20300&quot; value=&quot;Slide 18 - &amp;quot;Cascading Style Sheets (CSS)&amp;quot;&quot;/&gt;&lt;property id=&quot;20307&quot; value=&quot;273&quot;/&gt;&lt;/object&gt;&lt;object type=&quot;3&quot; unique_id=&quot;11546&quot;&gt;&lt;property id=&quot;20148&quot; value=&quot;5&quot;/&gt;&lt;property id=&quot;20300&quot; value=&quot;Slide 19&quot;/&gt;&lt;property id=&quot;20307&quot; value=&quot;274&quot;/&gt;&lt;/object&gt;&lt;object type=&quot;3&quot; unique_id=&quot;11547&quot;&gt;&lt;property id=&quot;20148&quot; value=&quot;5&quot;/&gt;&lt;property id=&quot;20300&quot; value=&quot;Slide 20 - &amp;quot;CSS Inheritance&amp;quot;&quot;/&gt;&lt;property id=&quot;20307&quot; value=&quot;275&quot;/&gt;&lt;/object&gt;&lt;object type=&quot;3&quot; unique_id=&quot;11548&quot;&gt;&lt;property id=&quot;20148&quot; value=&quot;5&quot;/&gt;&lt;property id=&quot;20300&quot; value=&quot;Slide 21 - &amp;quot;HTML Page Structure&amp;quot;&quot;/&gt;&lt;property id=&quot;20307&quot; value=&quot;276&quot;/&gt;&lt;/object&gt;&lt;object type=&quot;3&quot; unique_id=&quot;11549&quot;&gt;&lt;property id=&quot;20148&quot; value=&quot;5&quot;/&gt;&lt;property id=&quot;20300&quot; value=&quot;Slide 22&quot;/&gt;&lt;property id=&quot;20307&quot; value=&quot;277&quot;/&gt;&lt;/object&gt;&lt;object type=&quot;3&quot; unique_id=&quot;11550&quot;&gt;&lt;property id=&quot;20148&quot; value=&quot;5&quot;/&gt;&lt;property id=&quot;20300&quot; value=&quot;Slide 23 - &amp;quot;Creating a Cascading Style Sheet&amp;quot;&quot;/&gt;&lt;property id=&quot;20307&quot; value=&quot;278&quot;/&gt;&lt;/object&gt;&lt;object type=&quot;3&quot; unique_id=&quot;11551&quot;&gt;&lt;property id=&quot;20148&quot; value=&quot;5&quot;/&gt;&lt;property id=&quot;20300&quot; value=&quot;Slide 24&quot;/&gt;&lt;property id=&quot;20307&quot; value=&quot;279&quot;/&gt;&lt;/object&gt;&lt;object type=&quot;3&quot; unique_id=&quot;11552&quot;&gt;&lt;property id=&quot;20148&quot; value=&quot;5&quot;/&gt;&lt;property id=&quot;20300&quot; value=&quot;Slide 25 - &amp;quot;CLASS attribute&amp;quot;&quot;/&gt;&lt;property id=&quot;20307&quot; value=&quot;280&quot;/&gt;&lt;/object&gt;&lt;object type=&quot;3&quot; unique_id=&quot;11553&quot;&gt;&lt;property id=&quot;20148&quot; value=&quot;5&quot;/&gt;&lt;property id=&quot;20300&quot; value=&quot;Slide 26 - &amp;quot;CLASS attribute&amp;quot;&quot;/&gt;&lt;property id=&quot;20307&quot; value=&quot;281&quot;/&gt;&lt;/object&gt;&lt;object type=&quot;3&quot; unique_id=&quot;11554&quot;&gt;&lt;property id=&quot;20148&quot; value=&quot;5&quot;/&gt;&lt;property id=&quot;20300&quot; value=&quot;Slide 27 - &amp;quot;Creating a Cascading Style Sheet&amp;quot;&quot;/&gt;&lt;property id=&quot;20307&quot; value=&quot;282&quot;/&gt;&lt;/object&gt;&lt;object type=&quot;3&quot; unique_id=&quot;11555&quot;&gt;&lt;property id=&quot;20148&quot; value=&quot;5&quot;/&gt;&lt;property id=&quot;20300&quot; value=&quot;Slide 28&quot;/&gt;&lt;property id=&quot;20307&quot; value=&quot;283&quot;/&gt;&lt;/object&gt;&lt;object type=&quot;3&quot; unique_id=&quot;11556&quot;&gt;&lt;property id=&quot;20148&quot; value=&quot;5&quot;/&gt;&lt;property id=&quot;20300&quot; value=&quot;Slide 29 - &amp;quot;External CSS&amp;quot;&quot;/&gt;&lt;property id=&quot;20307&quot; value=&quot;284&quot;/&gt;&lt;/object&gt;&lt;object type=&quot;3&quot; unique_id=&quot;11557&quot;&gt;&lt;property id=&quot;20148&quot; value=&quot;5&quot;/&gt;&lt;property id=&quot;20300&quot; value=&quot;Slide 30&quot;/&gt;&lt;property id=&quot;20307&quot; value=&quot;285&quot;/&gt;&lt;/object&gt;&lt;object type=&quot;3&quot; unique_id=&quot;11558&quot;&gt;&lt;property id=&quot;20148&quot; value=&quot;5&quot;/&gt;&lt;property id=&quot;20300&quot; value=&quot;Slide 31 - &amp;quot;Font Family&amp;quot;&quot;/&gt;&lt;property id=&quot;20307&quot; value=&quot;286&quot;/&gt;&lt;/object&gt;&lt;object type=&quot;3&quot; unique_id=&quot;11559&quot;&gt;&lt;property id=&quot;20148&quot; value=&quot;5&quot;/&gt;&lt;property id=&quot;20300&quot; value=&quot;Slide 32 - &amp;quot;Font Family&amp;quot;&quot;/&gt;&lt;property id=&quot;20307&quot; value=&quot;287&quot;/&gt;&lt;/object&gt;&lt;object type=&quot;3&quot; unique_id=&quot;11560&quot;&gt;&lt;property id=&quot;20148&quot; value=&quot;5&quot;/&gt;&lt;property id=&quot;20300&quot; value=&quot;Slide 33 - &amp;quot;Font Family&amp;quot;&quot;/&gt;&lt;property id=&quot;20307&quot; value=&quot;288&quot;/&gt;&lt;/object&gt;&lt;object type=&quot;3&quot; unique_id=&quot;11561&quot;&gt;&lt;property id=&quot;20148&quot; value=&quot;5&quot;/&gt;&lt;property id=&quot;20300&quot; value=&quot;Slide 34 - &amp;quot;Font Family&amp;quot;&quot;/&gt;&lt;property id=&quot;20307&quot; value=&quot;289&quot;/&gt;&lt;/object&gt;&lt;object type=&quot;3&quot; unique_id=&quot;11562&quot;&gt;&lt;property id=&quot;20148&quot; value=&quot;5&quot;/&gt;&lt;property id=&quot;20300&quot; value=&quot;Slide 35 - &amp;quot;Font Family&amp;quot;&quot;/&gt;&lt;property id=&quot;20307&quot; value=&quot;290&quot;/&gt;&lt;/object&gt;&lt;object type=&quot;3&quot; unique_id=&quot;11563&quot;&gt;&lt;property id=&quot;20148&quot; value=&quot;5&quot;/&gt;&lt;property id=&quot;20300&quot; value=&quot;Slide 36&quot;/&gt;&lt;property id=&quot;20307&quot; value=&quot;291&quot;/&gt;&lt;/object&gt;&lt;object type=&quot;3&quot; unique_id=&quot;11564&quot;&gt;&lt;property id=&quot;20148&quot; value=&quot;5&quot;/&gt;&lt;property id=&quot;20300&quot; value=&quot;Slide 37 - &amp;quot;Font Metrics&amp;quot;&quot;/&gt;&lt;property id=&quot;20307&quot; value=&quot;292&quot;/&gt;&lt;/object&gt;&lt;object type=&quot;3&quot; unique_id=&quot;11565&quot;&gt;&lt;property id=&quot;20148&quot; value=&quot;5&quot;/&gt;&lt;property id=&quot;20300&quot; value=&quot;Slide 38 - &amp;quot;One Size Does Not Fit All&amp;quot;&quot;/&gt;&lt;property id=&quot;20307&quot; value=&quot;293&quot;/&gt;&lt;/object&gt;&lt;object type=&quot;3&quot; unique_id=&quot;11566&quot;&gt;&lt;property id=&quot;20148&quot; value=&quot;5&quot;/&gt;&lt;property id=&quot;20300&quot; value=&quot;Slide 39 - &amp;quot;It’s All in the X-height&amp;quot;&quot;/&gt;&lt;property id=&quot;20307&quot; value=&quot;294&quot;/&gt;&lt;/object&gt;&lt;object type=&quot;3&quot; unique_id=&quot;11567&quot;&gt;&lt;property id=&quot;20148&quot; value=&quot;5&quot;/&gt;&lt;property id=&quot;20300&quot; value=&quot;Slide 40 - &amp;quot;Font Sizing&amp;quot;&quot;/&gt;&lt;property id=&quot;20307&quot; value=&quot;295&quot;/&gt;&lt;/object&gt;&lt;object type=&quot;3&quot; unique_id=&quot;11568&quot;&gt;&lt;property id=&quot;20148&quot; value=&quot;5&quot;/&gt;&lt;property id=&quot;20300&quot; value=&quot;Slide 41&quot;/&gt;&lt;property id=&quot;20307&quot; value=&quot;296&quot;/&gt;&lt;/object&gt;&lt;object type=&quot;3&quot; unique_id=&quot;11569&quot;&gt;&lt;property id=&quot;20148&quot; value=&quot;5&quot;/&gt;&lt;property id=&quot;20300&quot; value=&quot;Slide 42 - &amp;quot;Font Sizing&amp;quot;&quot;/&gt;&lt;property id=&quot;20307&quot; value=&quot;297&quot;/&gt;&lt;/object&gt;&lt;object type=&quot;3&quot; unique_id=&quot;11570&quot;&gt;&lt;property id=&quot;20148&quot; value=&quot;5&quot;/&gt;&lt;property id=&quot;20300&quot; value=&quot;Slide 43 - &amp;quot;Font Sizing&amp;quot;&quot;/&gt;&lt;property id=&quot;20307&quot; value=&quot;298&quot;/&gt;&lt;/object&gt;&lt;object type=&quot;3&quot; unique_id=&quot;11571&quot;&gt;&lt;property id=&quot;20148&quot; value=&quot;5&quot;/&gt;&lt;property id=&quot;20300&quot; value=&quot;Slide 44 - &amp;quot;Font Sizing&amp;quot;&quot;/&gt;&lt;property id=&quot;20307&quot; value=&quot;299&quot;/&gt;&lt;/object&gt;&lt;object type=&quot;3&quot; unique_id=&quot;11572&quot;&gt;&lt;property id=&quot;20148&quot; value=&quot;5&quot;/&gt;&lt;property id=&quot;20300&quot; value=&quot;Slide 45 - &amp;quot;Font Sizing&amp;quot;&quot;/&gt;&lt;property id=&quot;20307&quot; value=&quot;300&quot;/&gt;&lt;/object&gt;&lt;object type=&quot;3&quot; unique_id=&quot;11573&quot;&gt;&lt;property id=&quot;20148&quot; value=&quot;5&quot;/&gt;&lt;property id=&quot;20300&quot; value=&quot;Slide 46 - &amp;quot;Font Sizing&amp;quot;&quot;/&gt;&lt;property id=&quot;20307&quot; value=&quot;301&quot;/&gt;&lt;/object&gt;&lt;object type=&quot;3&quot; unique_id=&quot;11574&quot;&gt;&lt;property id=&quot;20148&quot; value=&quot;5&quot;/&gt;&lt;property id=&quot;20300&quot; value=&quot;Slide 47 - &amp;quot;Font Sizing&amp;quot;&quot;/&gt;&lt;property id=&quot;20307&quot; value=&quot;302&quot;/&gt;&lt;/object&gt;&lt;object type=&quot;3&quot; unique_id=&quot;11575&quot;&gt;&lt;property id=&quot;20148&quot; value=&quot;5&quot;/&gt;&lt;property id=&quot;20300&quot; value=&quot;Slide 48 - &amp;quot;Fixed Font Sizing&amp;quot;&quot;/&gt;&lt;property id=&quot;20307&quot; value=&quot;303&quot;/&gt;&lt;/object&gt;&lt;object type=&quot;3&quot; unique_id=&quot;11576&quot;&gt;&lt;property id=&quot;20148&quot; value=&quot;5&quot;/&gt;&lt;property id=&quot;20300&quot; value=&quot;Slide 49 - &amp;quot;Relative Font Sizing&amp;quot;&quot;/&gt;&lt;property id=&quot;20307&quot; value=&quot;304&quot;/&gt;&lt;/object&gt;&lt;object type=&quot;3&quot; unique_id=&quot;11577&quot;&gt;&lt;property id=&quot;20148&quot; value=&quot;5&quot;/&gt;&lt;property id=&quot;20300&quot; value=&quot;Slide 50&quot;/&gt;&lt;property id=&quot;20307&quot; value=&quot;305&quot;/&gt;&lt;/object&gt;&lt;object type=&quot;3&quot; unique_id=&quot;11578&quot;&gt;&lt;property id=&quot;20148&quot; value=&quot;5&quot;/&gt;&lt;property id=&quot;20300&quot; value=&quot;Slide 51 - &amp;quot;The Box Model&amp;quot;&quot;/&gt;&lt;property id=&quot;20307&quot; value=&quot;306&quot;/&gt;&lt;/object&gt;&lt;object type=&quot;3&quot; unique_id=&quot;11579&quot;&gt;&lt;property id=&quot;20148&quot; value=&quot;5&quot;/&gt;&lt;property id=&quot;20300&quot; value=&quot;Slide 52 - &amp;quot;The Box Model&amp;quot;&quot;/&gt;&lt;property id=&quot;20307&quot; value=&quot;307&quot;/&gt;&lt;/object&gt;&lt;object type=&quot;3&quot; unique_id=&quot;11580&quot;&gt;&lt;property id=&quot;20148&quot; value=&quot;5&quot;/&gt;&lt;property id=&quot;20300&quot; value=&quot;Slide 53 - &amp;quot;Common Box Model Adjustments&amp;quot;&quot;/&gt;&lt;property id=&quot;20307&quot; value=&quot;308&quot;/&gt;&lt;/object&gt;&lt;object type=&quot;3&quot; unique_id=&quot;11581&quot;&gt;&lt;property id=&quot;20148&quot; value=&quot;5&quot;/&gt;&lt;property id=&quot;20300&quot; value=&quot;Slide 54 - &amp;quot;Common Box Model Adjustments&amp;quot;&quot;/&gt;&lt;property id=&quot;20307&quot; value=&quot;309&quot;/&gt;&lt;/object&gt;&lt;object type=&quot;3&quot; unique_id=&quot;11582&quot;&gt;&lt;property id=&quot;20148&quot; value=&quot;5&quot;/&gt;&lt;property id=&quot;20300&quot; value=&quot;Slide 55 - &amp;quot;Common Box Model Adjustments&amp;quot;&quot;/&gt;&lt;property id=&quot;20307&quot; value=&quot;310&quot;/&gt;&lt;/object&gt;&lt;object type=&quot;3&quot; unique_id=&quot;11583&quot;&gt;&lt;property id=&quot;20148&quot; value=&quot;5&quot;/&gt;&lt;property id=&quot;20300&quot; value=&quot;Slide 56 - &amp;quot;Common Box Model Adjustments&amp;quot;&quot;/&gt;&lt;property id=&quot;20307&quot; value=&quot;311&quot;/&gt;&lt;/object&gt;&lt;object type=&quot;3&quot; unique_id=&quot;11584&quot;&gt;&lt;property id=&quot;20148&quot; value=&quot;5&quot;/&gt;&lt;property id=&quot;20300&quot; value=&quot;Slide 57 - &amp;quot;Common Box Model Adjustments&amp;quot;&quot;/&gt;&lt;property id=&quot;20307&quot; value=&quot;312&quot;/&gt;&lt;/object&gt;&lt;object type=&quot;3&quot; unique_id=&quot;11585&quot;&gt;&lt;property id=&quot;20148&quot; value=&quot;5&quot;/&gt;&lt;property id=&quot;20300&quot; value=&quot;Slide 58 - &amp;quot;Common Box Model Adjustments&amp;quot;&quot;/&gt;&lt;property id=&quot;20307&quot; value=&quot;313&quot;/&gt;&lt;/object&gt;&lt;object type=&quot;3&quot; unique_id=&quot;11586&quot;&gt;&lt;property id=&quot;20148&quot; value=&quot;5&quot;/&gt;&lt;property id=&quot;20300&quot; value=&quot;Slide 59 - &amp;quot;Common Box Model Adjustments&amp;quot;&quot;/&gt;&lt;property id=&quot;20307&quot; value=&quot;314&quot;/&gt;&lt;/object&gt;&lt;object type=&quot;3&quot; unique_id=&quot;11587&quot;&gt;&lt;property id=&quot;20148&quot; value=&quot;5&quot;/&gt;&lt;property id=&quot;20300&quot; value=&quot;Slide 60 - &amp;quot;Additional Adjustments&amp;quot;&quot;/&gt;&lt;property id=&quot;20307&quot; value=&quot;315&quot;/&gt;&lt;/object&gt;&lt;object type=&quot;3&quot; unique_id=&quot;11588&quot;&gt;&lt;property id=&quot;20148&quot; value=&quot;5&quot;/&gt;&lt;property id=&quot;20300&quot; value=&quot;Slide 61 - &amp;quot;Fonts and Beyond&amp;quot;&quot;/&gt;&lt;property id=&quot;20307&quot; value=&quot;316&quot;/&gt;&lt;/object&gt;&lt;/object&gt;&lt;/object&gt;&lt;/database&gt;"/>
  <p:tag name="SECTOMILLISECCONVERTED" val="1"/>
</p:tagLst>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EEFA7E"/>
      </a:accent6>
      <a:hlink>
        <a:srgbClr val="3333CC"/>
      </a:hlink>
      <a:folHlink>
        <a:srgbClr val="8484E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HAS Presentation template</Template>
  <TotalTime>13019</TotalTime>
  <Words>1722</Words>
  <Application>Microsoft Office PowerPoint</Application>
  <PresentationFormat>On-screen Show (4:3)</PresentationFormat>
  <Paragraphs>503</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Default Design</vt:lpstr>
      <vt:lpstr>Office Theme</vt:lpstr>
      <vt:lpstr>PowerPoint Presentation</vt:lpstr>
      <vt:lpstr>Agenda</vt:lpstr>
      <vt:lpstr>PowerPoint Presentation</vt:lpstr>
      <vt:lpstr>What Is Responsive Design?</vt:lpstr>
      <vt:lpstr>What Is Responsive Design?</vt:lpstr>
      <vt:lpstr>What Is Responsive Design?</vt:lpstr>
      <vt:lpstr>PowerPoint Presentation</vt:lpstr>
      <vt:lpstr>Core Components</vt:lpstr>
      <vt:lpstr>PowerPoint Presentation</vt:lpstr>
      <vt:lpstr>Document Structure</vt:lpstr>
      <vt:lpstr>Document Structure</vt:lpstr>
      <vt:lpstr>Document Structure</vt:lpstr>
      <vt:lpstr>Document Structure</vt:lpstr>
      <vt:lpstr>Document Structure</vt:lpstr>
      <vt:lpstr>Document Structure</vt:lpstr>
      <vt:lpstr>PowerPoint Presentation</vt:lpstr>
      <vt:lpstr>CSS</vt:lpstr>
      <vt:lpstr>CSS</vt:lpstr>
      <vt:lpstr>CSS</vt:lpstr>
      <vt:lpstr>CSS</vt:lpstr>
      <vt:lpstr>CSS</vt:lpstr>
      <vt:lpstr>Font Sizing</vt:lpstr>
      <vt:lpstr>Font Sizing</vt:lpstr>
      <vt:lpstr>Font Sizing</vt:lpstr>
      <vt:lpstr>Font Sizing</vt:lpstr>
      <vt:lpstr>Fixed Font Sizing</vt:lpstr>
      <vt:lpstr>Relative Font Sizing</vt:lpstr>
      <vt:lpstr>PowerPoint Presentation</vt:lpstr>
      <vt:lpstr>Media Queries</vt:lpstr>
      <vt:lpstr>Media Types</vt:lpstr>
      <vt:lpstr>Media Queries</vt:lpstr>
      <vt:lpstr>Media Types</vt:lpstr>
      <vt:lpstr>Media Types</vt:lpstr>
      <vt:lpstr>Media Types</vt:lpstr>
      <vt:lpstr>Media Types</vt:lpstr>
      <vt:lpstr>Media Queries</vt:lpstr>
      <vt:lpstr>PowerPoint Presentation</vt:lpstr>
      <vt:lpstr>Strategies</vt:lpstr>
      <vt:lpstr>Strategies</vt:lpstr>
      <vt:lpstr>Strategies</vt:lpstr>
      <vt:lpstr>Strategies</vt:lpstr>
      <vt:lpstr>Strategies</vt:lpstr>
      <vt:lpstr>Strategies</vt:lpstr>
      <vt:lpstr>Common Device Resolutions</vt:lpstr>
      <vt:lpstr>Common Device Resolutions</vt:lpstr>
      <vt:lpstr>Common Device Resolutions</vt:lpstr>
      <vt:lpstr>Strategies</vt:lpstr>
      <vt:lpstr>Strategies</vt:lpstr>
      <vt:lpstr>Strategies</vt:lpstr>
      <vt:lpstr>Strategies</vt:lpstr>
      <vt:lpstr>Strategies</vt:lpstr>
      <vt:lpstr>PowerPoint Presentation</vt:lpstr>
      <vt:lpstr>Short Term Techniques</vt:lpstr>
      <vt:lpstr>Short Term Techniques</vt:lpstr>
      <vt:lpstr>Short Term Techniques</vt:lpstr>
      <vt:lpstr>PowerPoint Presentation</vt:lpstr>
      <vt:lpstr>Long Term Recommendations</vt:lpstr>
      <vt:lpstr>Suggested Reading List</vt:lpstr>
      <vt:lpstr>PowerPoint Presentation</vt:lpstr>
      <vt:lpstr>The Missing Piece</vt:lpstr>
      <vt:lpstr>The Missing Piece</vt:lpstr>
      <vt:lpstr>Summary</vt:lpstr>
      <vt:lpstr>PowerPoint Presentation</vt:lpstr>
      <vt:lpstr>PowerPoint Presentation</vt:lpstr>
    </vt:vector>
  </TitlesOfParts>
  <Company>MadCap 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 Design</dc:title>
  <dc:creator>Mike Hamilton</dc:creator>
  <cp:lastModifiedBy>Mike Hamilton</cp:lastModifiedBy>
  <cp:revision>690</cp:revision>
  <dcterms:created xsi:type="dcterms:W3CDTF">2002-10-28T21:50:56Z</dcterms:created>
  <dcterms:modified xsi:type="dcterms:W3CDTF">2014-03-06T12:48:07Z</dcterms:modified>
</cp:coreProperties>
</file>