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4" r:id="rId4"/>
    <p:sldId id="275" r:id="rId5"/>
    <p:sldId id="276" r:id="rId6"/>
    <p:sldId id="258" r:id="rId7"/>
    <p:sldId id="259" r:id="rId8"/>
    <p:sldId id="277" r:id="rId9"/>
    <p:sldId id="260" r:id="rId10"/>
    <p:sldId id="261" r:id="rId11"/>
    <p:sldId id="263" r:id="rId12"/>
    <p:sldId id="264" r:id="rId13"/>
    <p:sldId id="265" r:id="rId14"/>
    <p:sldId id="262" r:id="rId15"/>
    <p:sldId id="266" r:id="rId16"/>
    <p:sldId id="267" r:id="rId17"/>
    <p:sldId id="278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0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25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4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0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4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505" y="5819090"/>
            <a:ext cx="6877413" cy="904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563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0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9F6C-E802-4AD7-BE1E-9F3A2323CA7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F38D57-5D99-4ED8-937F-122A074C65A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505" y="5819090"/>
            <a:ext cx="6877413" cy="9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nalytics/answer/1033867?hl=e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psos/8474532085/sizes/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mailto:mark@drivehillmedia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ylesdgrant/2698703/sizes/z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earnesen.com/seo-tools/not-provide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505" y="5819090"/>
            <a:ext cx="6877413" cy="904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Analytics</a:t>
            </a:r>
            <a:br>
              <a:rPr lang="en-US" dirty="0" smtClean="0"/>
            </a:br>
            <a:r>
              <a:rPr lang="en-US" dirty="0" smtClean="0"/>
              <a:t> In and Out of the 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25719"/>
          </a:xfrm>
        </p:spPr>
        <p:txBody>
          <a:bodyPr>
            <a:normAutofit/>
          </a:bodyPr>
          <a:lstStyle/>
          <a:p>
            <a:r>
              <a:rPr lang="en-US" dirty="0" smtClean="0"/>
              <a:t>Mark Ginsberg</a:t>
            </a:r>
          </a:p>
          <a:p>
            <a:endParaRPr lang="en-US" dirty="0" smtClean="0"/>
          </a:p>
          <a:p>
            <a:r>
              <a:rPr lang="en-US" dirty="0" err="1" smtClean="0"/>
              <a:t>Megacomm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– know your URL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92520"/>
            <a:ext cx="601980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414701"/>
            <a:ext cx="4041816" cy="3209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9127" y="3226703"/>
            <a:ext cx="42500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Admin &gt; Account &gt; Property &gt; View </a:t>
            </a:r>
          </a:p>
          <a:p>
            <a:endParaRPr lang="en-US" dirty="0"/>
          </a:p>
          <a:p>
            <a:r>
              <a:rPr lang="en-US" dirty="0" smtClean="0"/>
              <a:t>&gt; View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in the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1589705"/>
            <a:ext cx="8596312" cy="33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– Data </a:t>
            </a:r>
            <a:r>
              <a:rPr lang="en-US" dirty="0" smtClean="0"/>
              <a:t>Awesomeness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288" y="1568770"/>
            <a:ext cx="8596312" cy="3382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4727" y="5357611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Bonus hint – </a:t>
            </a:r>
            <a:r>
              <a:rPr lang="en-US" dirty="0" smtClean="0">
                <a:hlinkClick r:id="rId3"/>
              </a:rPr>
              <a:t>tag your links / campaigns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Segments FTW!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7310975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737" y="1619675"/>
            <a:ext cx="6762749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Analytics Solutions Gallery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36719"/>
            <a:ext cx="102679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Premade Templates Rock!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32554"/>
            <a:ext cx="5176194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Report for Import -</a:t>
            </a:r>
            <a:br>
              <a:rPr lang="en-US" dirty="0" smtClean="0"/>
            </a:br>
            <a:r>
              <a:rPr lang="en-US" dirty="0" smtClean="0"/>
              <a:t>Content Efficiency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1825460"/>
            <a:ext cx="7741209" cy="38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Secondary Dimensions to Standard Reports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08628"/>
            <a:ext cx="6999637" cy="3902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6417" y="1930400"/>
            <a:ext cx="252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Not Provided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Dimensions – Break it down!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465" y="1439371"/>
            <a:ext cx="4336415" cy="3563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390" y="1330626"/>
            <a:ext cx="38385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9.staticflickr.com/8515/8474532085_6d010ee8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1" y="1506113"/>
            <a:ext cx="6773996" cy="379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Free!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80338" y="5576552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Flickr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67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Page as a Secondary Dimension for </a:t>
            </a:r>
            <a:r>
              <a:rPr lang="en-US" dirty="0" smtClean="0"/>
              <a:t>KW (not provided)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1" y="1706526"/>
            <a:ext cx="7404883" cy="401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6799"/>
            <a:ext cx="8596668" cy="35632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Actionable data is key</a:t>
            </a:r>
          </a:p>
          <a:p>
            <a:r>
              <a:rPr lang="en-US" sz="2800" dirty="0" smtClean="0"/>
              <a:t>Dig Deeper</a:t>
            </a:r>
          </a:p>
          <a:p>
            <a:r>
              <a:rPr lang="en-US" sz="2800" dirty="0" smtClean="0"/>
              <a:t>Segment for Success</a:t>
            </a:r>
          </a:p>
          <a:p>
            <a:r>
              <a:rPr lang="en-US" sz="2800" dirty="0" smtClean="0"/>
              <a:t>Set up Site Search</a:t>
            </a:r>
          </a:p>
          <a:p>
            <a:r>
              <a:rPr lang="en-US" sz="2800" dirty="0" smtClean="0"/>
              <a:t>Use Custom Reports and Advanced Segments</a:t>
            </a:r>
          </a:p>
          <a:p>
            <a:r>
              <a:rPr lang="en-US" sz="2800" dirty="0" smtClean="0"/>
              <a:t>Secondary Dimensions Are Awesome</a:t>
            </a:r>
          </a:p>
        </p:txBody>
      </p:sp>
    </p:spTree>
    <p:extLst>
      <p:ext uri="{BB962C8B-B14F-4D97-AF65-F5344CB8AC3E}">
        <p14:creationId xmlns:p14="http://schemas.microsoft.com/office/powerpoint/2010/main" val="40416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 – Happy to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Ginsberg</a:t>
            </a:r>
          </a:p>
          <a:p>
            <a:r>
              <a:rPr lang="en-US" dirty="0" smtClean="0"/>
              <a:t>Founder of DriveHill Media</a:t>
            </a:r>
          </a:p>
          <a:p>
            <a:r>
              <a:rPr lang="en-US" dirty="0" smtClean="0"/>
              <a:t>Marketing Director – Beyond Stores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mark@drivehillmedia.com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msginsberg</a:t>
            </a:r>
            <a:endParaRPr lang="en-US" dirty="0" smtClean="0"/>
          </a:p>
          <a:p>
            <a:r>
              <a:rPr lang="en-US" dirty="0" smtClean="0"/>
              <a:t>Skype – </a:t>
            </a:r>
            <a:r>
              <a:rPr lang="en-US" dirty="0" err="1" smtClean="0"/>
              <a:t>msginsberg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25" y="1791846"/>
            <a:ext cx="2780154" cy="27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Feature Packed!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26492"/>
            <a:ext cx="1898441" cy="445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291" y="1426491"/>
            <a:ext cx="2125196" cy="4167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612" y="1269999"/>
            <a:ext cx="2198531" cy="41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Also Confusing and Daunting</a:t>
            </a:r>
            <a:endParaRPr lang="en-US" dirty="0"/>
          </a:p>
        </p:txBody>
      </p:sp>
      <p:pic>
        <p:nvPicPr>
          <p:cNvPr id="2052" name="Picture 4" descr="http://farm1.staticflickr.com/3/2698703_63acd8d413_z.jpg?zz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72" y="1709828"/>
            <a:ext cx="4751916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3820" y="5550794"/>
            <a:ext cx="311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Flickr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1192"/>
            <a:ext cx="8596668" cy="35632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Look at </a:t>
            </a:r>
            <a:r>
              <a:rPr lang="en-US" sz="2800" b="1" dirty="0" smtClean="0"/>
              <a:t>metrics that matter</a:t>
            </a:r>
          </a:p>
          <a:p>
            <a:endParaRPr lang="en-US" sz="2800" dirty="0" smtClean="0"/>
          </a:p>
          <a:p>
            <a:r>
              <a:rPr lang="en-US" sz="2800" dirty="0" smtClean="0"/>
              <a:t>Don’t report on metrics for the sake of metrics – get to </a:t>
            </a:r>
            <a:r>
              <a:rPr lang="en-US" sz="2800" b="1" dirty="0" smtClean="0"/>
              <a:t>business intelligence</a:t>
            </a:r>
            <a:r>
              <a:rPr lang="en-US" sz="2800" dirty="0" smtClean="0"/>
              <a:t> and understand the story behind the data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Get </a:t>
            </a:r>
            <a:r>
              <a:rPr lang="en-US" sz="2800" b="1" dirty="0" smtClean="0"/>
              <a:t>actionable </a:t>
            </a:r>
            <a:r>
              <a:rPr lang="en-US" sz="2800" b="1" dirty="0" err="1" smtClean="0"/>
              <a:t>takeaways</a:t>
            </a:r>
            <a:r>
              <a:rPr lang="en-US" sz="2800" dirty="0" err="1" smtClean="0"/>
              <a:t>from</a:t>
            </a:r>
            <a:r>
              <a:rPr lang="en-US" sz="2800" dirty="0" smtClean="0"/>
              <a:t> </a:t>
            </a:r>
            <a:r>
              <a:rPr lang="en-US" sz="2800" dirty="0" smtClean="0"/>
              <a:t>the data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Not Provided</a:t>
            </a:r>
            <a:endParaRPr lang="en-US" dirty="0"/>
          </a:p>
        </p:txBody>
      </p:sp>
      <p:pic>
        <p:nvPicPr>
          <p:cNvPr id="1026" name="Picture 2" descr="http://www.mikearnesen.com/seo-tools/not-provided/google-not-provided-esti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70000"/>
            <a:ext cx="47053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2766" y="5575301"/>
            <a:ext cx="350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Courtesy of </a:t>
            </a:r>
            <a:r>
              <a:rPr lang="en-US" dirty="0" smtClean="0">
                <a:hlinkClick r:id="rId3"/>
              </a:rPr>
              <a:t>mikearnesen.com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Olden Days – Jan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11" y="1433049"/>
            <a:ext cx="9563471" cy="39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Just </a:t>
            </a:r>
            <a:r>
              <a:rPr lang="en-US" dirty="0" err="1" smtClean="0"/>
              <a:t>Gonna</a:t>
            </a:r>
            <a:r>
              <a:rPr lang="en-US" dirty="0" smtClean="0"/>
              <a:t> Get Higher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59910"/>
            <a:ext cx="64579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Search to the Rescue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675" y="1671190"/>
            <a:ext cx="7734501" cy="3563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343" y="1219545"/>
            <a:ext cx="2181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206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Google Analytics  In and Out of the Box</vt:lpstr>
      <vt:lpstr>It’s Free!</vt:lpstr>
      <vt:lpstr>It’s Feature Packed!</vt:lpstr>
      <vt:lpstr>But Also Confusing and Daunting</vt:lpstr>
      <vt:lpstr>Key To Analytics</vt:lpstr>
      <vt:lpstr>The Rise of Not Provided</vt:lpstr>
      <vt:lpstr>The Olden Days – Jan 2012</vt:lpstr>
      <vt:lpstr>It’s Just Gonna Get Higher</vt:lpstr>
      <vt:lpstr>Site Search to the Rescue</vt:lpstr>
      <vt:lpstr>Configuration – know your URL</vt:lpstr>
      <vt:lpstr>Hidden in the Data</vt:lpstr>
      <vt:lpstr>Segmentation – Data Awesomeness</vt:lpstr>
      <vt:lpstr>Advanced Segments FTW!</vt:lpstr>
      <vt:lpstr>Custom Reports</vt:lpstr>
      <vt:lpstr>Google Analytics Solutions Gallery</vt:lpstr>
      <vt:lpstr>Premade Templates Rock!</vt:lpstr>
      <vt:lpstr>Custom Report for Import - Content Efficiency Analysis</vt:lpstr>
      <vt:lpstr>Adding Secondary Dimensions to Standard Reports</vt:lpstr>
      <vt:lpstr>Secondary Dimensions – Break it down!</vt:lpstr>
      <vt:lpstr>Landing Page as a Secondary Dimension for KW (not provided)</vt:lpstr>
      <vt:lpstr>Takeaways</vt:lpstr>
      <vt:lpstr>Stay in Touch – Happy to help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Ginsberg</dc:creator>
  <cp:lastModifiedBy>Mark Ginsberg</cp:lastModifiedBy>
  <cp:revision>35</cp:revision>
  <dcterms:created xsi:type="dcterms:W3CDTF">2014-02-24T13:28:23Z</dcterms:created>
  <dcterms:modified xsi:type="dcterms:W3CDTF">2014-02-27T12:38:41Z</dcterms:modified>
</cp:coreProperties>
</file>