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0" r:id="rId3"/>
    <p:sldId id="261" r:id="rId4"/>
    <p:sldId id="283" r:id="rId5"/>
    <p:sldId id="263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66" r:id="rId22"/>
    <p:sldId id="279" r:id="rId23"/>
    <p:sldId id="281" r:id="rId24"/>
    <p:sldId id="282" r:id="rId25"/>
    <p:sldId id="259" r:id="rId26"/>
  </p:sldIdLst>
  <p:sldSz cx="9144000" cy="6858000" type="screen4x3"/>
  <p:notesSz cx="6797675" cy="9926638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CB5"/>
    <a:srgbClr val="FFFF99"/>
    <a:srgbClr val="CC66FF"/>
    <a:srgbClr val="99FF66"/>
    <a:srgbClr val="FFCC00"/>
    <a:srgbClr val="CC6600"/>
    <a:srgbClr val="0000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2" autoAdjust="0"/>
    <p:restoredTop sz="97762" autoAdjust="0"/>
  </p:normalViewPr>
  <p:slideViewPr>
    <p:cSldViewPr>
      <p:cViewPr>
        <p:scale>
          <a:sx n="49" d="100"/>
          <a:sy n="49" d="100"/>
        </p:scale>
        <p:origin x="-11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505FFD9C-A537-4824-8B9B-CC945AE8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95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36B1226D-16CA-4ABD-96A2-28667ED0A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92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35971-0025-4372-8508-D0989E6638A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B1226D-16CA-4ABD-96A2-28667ED0A62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4648200" y="5867400"/>
            <a:ext cx="411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0" dirty="0">
                <a:latin typeface="Tahoma" pitchFamily="34" charset="0"/>
                <a:cs typeface="Times New Roman" pitchFamily="18" charset="0"/>
              </a:rPr>
              <a:t>©</a:t>
            </a:r>
            <a:r>
              <a:rPr lang="en-US" sz="1200" b="0" dirty="0">
                <a:latin typeface="Tahoma" pitchFamily="34" charset="0"/>
              </a:rPr>
              <a:t> </a:t>
            </a:r>
            <a:r>
              <a:rPr lang="en-US" sz="1200" b="0" dirty="0" smtClean="0">
                <a:latin typeface="Tahoma" pitchFamily="34" charset="0"/>
              </a:rPr>
              <a:t>2014 </a:t>
            </a:r>
            <a:r>
              <a:rPr lang="en-US" sz="1200" b="0" dirty="0">
                <a:latin typeface="Tahoma" pitchFamily="34" charset="0"/>
              </a:rPr>
              <a:t>WritePoint Ltd. All rights reserved.</a:t>
            </a:r>
          </a:p>
        </p:txBody>
      </p:sp>
      <p:pic>
        <p:nvPicPr>
          <p:cNvPr id="5" name="Picture 59" descr="Puzl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3297238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0" descr="WritePoint_BannerPrezentaio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97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1868488"/>
            <a:ext cx="48768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Today’s Subject</a:t>
            </a:r>
          </a:p>
        </p:txBody>
      </p:sp>
      <p:sp>
        <p:nvSpPr>
          <p:cNvPr id="135198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7600" y="3729038"/>
            <a:ext cx="48006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Introduction to Technical Writing Course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487192-17C0-4DC2-BC4F-0E05B48410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159B87-F5AA-447B-802E-A02D5476B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C91118-8C09-4C87-A308-C21A6B552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C7338F-FC76-4C91-83CC-402FB2CB2B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282832-23B5-405C-A4B3-E67E09AD3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E4BC10-3551-41BF-B380-210562F98A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70DF17-3BA7-442A-A0BE-8EFD354DC7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4D142F-87D4-411E-B9D7-106EFA980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1D21C3-A1CD-4F00-9370-5424C14C5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A0435D-5DB6-4313-9A9A-CF84E4603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2660D3-2EDC-4997-9342-0E203D74B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9" descr="WritePoint_BannerPrezentaion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7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417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417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417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 dirty="0" smtClean="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4177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6A0EC251-707E-4628-8143-76352FCD0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4179" name="Text Box 35"/>
          <p:cNvSpPr txBox="1">
            <a:spLocks noChangeArrowheads="1"/>
          </p:cNvSpPr>
          <p:nvPr/>
        </p:nvSpPr>
        <p:spPr bwMode="auto">
          <a:xfrm>
            <a:off x="914400" y="5791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 dirty="0"/>
          </a:p>
        </p:txBody>
      </p:sp>
      <p:sp>
        <p:nvSpPr>
          <p:cNvPr id="134180" name="Text Box 36"/>
          <p:cNvSpPr txBox="1">
            <a:spLocks noChangeArrowheads="1"/>
          </p:cNvSpPr>
          <p:nvPr/>
        </p:nvSpPr>
        <p:spPr bwMode="auto">
          <a:xfrm>
            <a:off x="914400" y="5867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4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4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4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4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4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73" grpId="0"/>
      <p:bldP spid="13417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4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417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4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417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4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417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4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417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4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41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Tahoma" charset="0"/>
        <a:buChar char="●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SzPct val="70000"/>
        <a:buFont typeface="Wingdings" pitchFamily="2" charset="2"/>
        <a:buChar char="§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3810000"/>
            <a:ext cx="57150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Case Study: Real Lessons for Technical Writing Projects…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or…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Why a TWENTY hour project took ONE HUNDRED AND TWENTY HOURS!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21717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 dirty="0">
              <a:latin typeface="Arial" charset="0"/>
              <a:cs typeface="Arial" charset="0"/>
            </a:endParaRPr>
          </a:p>
          <a:p>
            <a:pPr lvl="1" eaLnBrk="0" hangingPunct="0"/>
            <a:endParaRPr lang="en-US" b="0" dirty="0">
              <a:latin typeface="Arial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326866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 dirty="0">
              <a:latin typeface="Arial" charset="0"/>
              <a:cs typeface="Arial" charset="0"/>
            </a:endParaRPr>
          </a:p>
          <a:p>
            <a:pPr eaLnBrk="0" hangingPunct="0"/>
            <a:endParaRPr lang="en-US" b="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Should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sections</a:t>
            </a:r>
          </a:p>
          <a:p>
            <a:r>
              <a:rPr lang="en-US" dirty="0" smtClean="0"/>
              <a:t>Reference to existing materials</a:t>
            </a:r>
          </a:p>
          <a:p>
            <a:r>
              <a:rPr lang="en-US" dirty="0" smtClean="0"/>
              <a:t>List of contact people (related to sections)</a:t>
            </a:r>
          </a:p>
          <a:p>
            <a:r>
              <a:rPr lang="en-US" dirty="0" smtClean="0"/>
              <a:t>Amount of pages (topics)</a:t>
            </a:r>
          </a:p>
          <a:p>
            <a:r>
              <a:rPr lang="en-US" dirty="0" smtClean="0"/>
              <a:t>How long it should take (hours/days)</a:t>
            </a:r>
          </a:p>
          <a:p>
            <a:r>
              <a:rPr lang="en-US" dirty="0" smtClean="0"/>
              <a:t>Minimal in content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14653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Need an Outline?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everyone agrees on content</a:t>
            </a:r>
          </a:p>
          <a:p>
            <a:r>
              <a:rPr lang="en-US" dirty="0" smtClean="0"/>
              <a:t>Standing record</a:t>
            </a:r>
          </a:p>
          <a:p>
            <a:r>
              <a:rPr lang="en-US" dirty="0" smtClean="0"/>
              <a:t>Measure of what needs to be done/what was done/ what remains</a:t>
            </a:r>
          </a:p>
          <a:p>
            <a:endParaRPr lang="en-US" dirty="0"/>
          </a:p>
          <a:p>
            <a:r>
              <a:rPr lang="en-US" dirty="0" smtClean="0"/>
              <a:t>Bottom line: good chance of success with; good chance of failure without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8674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the Materials On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major and minor…what content exists</a:t>
            </a:r>
          </a:p>
          <a:p>
            <a:r>
              <a:rPr lang="en-US" dirty="0" smtClean="0"/>
              <a:t>Can’t calculate true deadlines</a:t>
            </a:r>
          </a:p>
          <a:p>
            <a:endParaRPr lang="en-US" dirty="0"/>
          </a:p>
          <a:p>
            <a:r>
              <a:rPr lang="en-US" dirty="0" smtClean="0"/>
              <a:t>In our project:</a:t>
            </a:r>
          </a:p>
          <a:p>
            <a:pPr lvl="1"/>
            <a:r>
              <a:rPr lang="en-US" dirty="0" smtClean="0"/>
              <a:t>Resources kept “popping up”</a:t>
            </a:r>
          </a:p>
          <a:p>
            <a:pPr lvl="1"/>
            <a:r>
              <a:rPr lang="en-US" dirty="0" smtClean="0"/>
              <a:t>Version control</a:t>
            </a:r>
          </a:p>
          <a:p>
            <a:pPr lvl="1"/>
            <a:r>
              <a:rPr lang="en-US" dirty="0" smtClean="0"/>
              <a:t>Source documents missing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3118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7010400" cy="914400"/>
          </a:xfrm>
        </p:spPr>
        <p:txBody>
          <a:bodyPr/>
          <a:lstStyle/>
          <a:p>
            <a:r>
              <a:rPr lang="en-US" dirty="0" smtClean="0"/>
              <a:t>Determine the Flow of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561" y="1554401"/>
            <a:ext cx="7772400" cy="4114800"/>
          </a:xfrm>
        </p:spPr>
        <p:txBody>
          <a:bodyPr/>
          <a:lstStyle/>
          <a:p>
            <a:r>
              <a:rPr lang="en-US" dirty="0" smtClean="0"/>
              <a:t>To meet the time requirements – 3 writers</a:t>
            </a:r>
          </a:p>
          <a:p>
            <a:r>
              <a:rPr lang="en-US" dirty="0" smtClean="0"/>
              <a:t>Single points of contact (writer/engineer)</a:t>
            </a:r>
          </a:p>
          <a:p>
            <a:r>
              <a:rPr lang="en-US" dirty="0" smtClean="0"/>
              <a:t>External experts?</a:t>
            </a:r>
          </a:p>
          <a:p>
            <a:r>
              <a:rPr lang="en-US" dirty="0" smtClean="0"/>
              <a:t>Print and edit?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050" name="Picture 2" descr="C:\Users\Paula R. Stern\AppData\Local\Microsoft\Windows\Temporary Internet Files\Content.IE5\OOGSL34E\MP9004422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8" y="5015715"/>
            <a:ext cx="4406011" cy="124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aula R. Stern\AppData\Local\Microsoft\Windows\Temporary Internet Files\Content.IE5\T1CFF5DO\MP90043929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774" y="3276600"/>
            <a:ext cx="2063730" cy="138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aula R. Stern\AppData\Local\Microsoft\Windows\Temporary Internet Files\Content.IE5\B222U8WL\MP90042259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85" y="5015715"/>
            <a:ext cx="2237510" cy="1491091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990475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Insanity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724400"/>
            <a:ext cx="16668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:\Users\Paula R. Stern\AppData\Local\Microsoft\Windows\Temporary Internet Files\Content.IE5\OOGSL34E\MP90039985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66800"/>
            <a:ext cx="2979822" cy="198577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triped Right Arrow 4"/>
          <p:cNvSpPr/>
          <p:nvPr/>
        </p:nvSpPr>
        <p:spPr bwMode="auto">
          <a:xfrm rot="19502116">
            <a:off x="2821687" y="4373525"/>
            <a:ext cx="4876023" cy="533400"/>
          </a:xfrm>
          <a:prstGeom prst="stripedRightArrow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Acceptance – things happen</a:t>
            </a:r>
          </a:p>
          <a:p>
            <a:r>
              <a:rPr lang="en-US" dirty="0" smtClean="0"/>
              <a:t>Make the client understand</a:t>
            </a:r>
          </a:p>
          <a:p>
            <a:r>
              <a:rPr lang="en-US" dirty="0" smtClean="0"/>
              <a:t>Evaluate progress against remaining tasks</a:t>
            </a:r>
          </a:p>
          <a:p>
            <a:r>
              <a:rPr lang="en-US" dirty="0" smtClean="0"/>
              <a:t>Red lines and black lines and red lines</a:t>
            </a:r>
          </a:p>
          <a:p>
            <a:r>
              <a:rPr lang="en-US" dirty="0" smtClean="0"/>
              <a:t>Shift to new realities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93169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a Sense…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Humor: TW deadline 12 noon Friday; engineer’s deadline Saturday midnight? Um…no.</a:t>
            </a:r>
          </a:p>
          <a:p>
            <a:r>
              <a:rPr lang="en-US" dirty="0" smtClean="0"/>
              <a:t>Of Quality: yes, we need to proof it, really.</a:t>
            </a:r>
          </a:p>
          <a:p>
            <a:r>
              <a:rPr lang="en-US" dirty="0" smtClean="0"/>
              <a:t>Of Deadlines: real ones. </a:t>
            </a:r>
          </a:p>
          <a:p>
            <a:pPr lvl="1"/>
            <a:r>
              <a:rPr lang="en-US" dirty="0" smtClean="0"/>
              <a:t>No, no 7 days to print (overnight); </a:t>
            </a:r>
          </a:p>
          <a:p>
            <a:pPr lvl="1"/>
            <a:r>
              <a:rPr lang="en-US" dirty="0" smtClean="0"/>
              <a:t>No 3 days delivery. 12 hour flight; 1 hour taxi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28812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14800"/>
            <a:ext cx="6908615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4" y="2067920"/>
            <a:ext cx="7645435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0" descr="IMG-20120712-002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834" y="0"/>
            <a:ext cx="3741822" cy="279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19100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for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investing more time going through ALL requirements</a:t>
            </a:r>
          </a:p>
          <a:p>
            <a:r>
              <a:rPr lang="en-US" dirty="0" smtClean="0"/>
              <a:t>Line up all the materials IN ADVANCE</a:t>
            </a:r>
          </a:p>
          <a:p>
            <a:r>
              <a:rPr lang="en-US" dirty="0" smtClean="0"/>
              <a:t>Original job: Preparing materials and assembling final document</a:t>
            </a:r>
          </a:p>
          <a:p>
            <a:pPr lvl="1"/>
            <a:r>
              <a:rPr lang="en-US" dirty="0" smtClean="0"/>
              <a:t>Focus was on preparing</a:t>
            </a:r>
          </a:p>
          <a:p>
            <a:pPr lvl="1"/>
            <a:r>
              <a:rPr lang="en-US" dirty="0" smtClean="0"/>
              <a:t>Assembling was huge, unanticipated element not defined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41598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for Tomorrow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meeting should have included</a:t>
            </a:r>
          </a:p>
          <a:p>
            <a:pPr lvl="1"/>
            <a:r>
              <a:rPr lang="en-US" dirty="0" smtClean="0"/>
              <a:t>In-depth analysis of ALL requirements</a:t>
            </a:r>
          </a:p>
          <a:p>
            <a:pPr lvl="1"/>
            <a:r>
              <a:rPr lang="en-US" dirty="0" smtClean="0"/>
              <a:t>Creating an outline (rather than their Excel) – with responsible parties</a:t>
            </a:r>
          </a:p>
          <a:p>
            <a:r>
              <a:rPr lang="en-US" dirty="0" smtClean="0"/>
              <a:t>Don’t hesitate to bring in more resources if needed</a:t>
            </a:r>
          </a:p>
          <a:p>
            <a:pPr lvl="1"/>
            <a:r>
              <a:rPr lang="en-US" dirty="0" smtClean="0"/>
              <a:t>Company OK came too late to be practical</a:t>
            </a:r>
          </a:p>
          <a:p>
            <a:pPr lvl="1"/>
            <a:r>
              <a:rPr lang="en-US" dirty="0" smtClean="0"/>
              <a:t>Client was initially happy w/ 2 writers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471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for Tomorrow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interviewing the engineers</a:t>
            </a:r>
          </a:p>
          <a:p>
            <a:pPr lvl="1"/>
            <a:r>
              <a:rPr lang="en-US" dirty="0" smtClean="0"/>
              <a:t>Client wanted engineers to write – not good…</a:t>
            </a:r>
          </a:p>
          <a:p>
            <a:pPr lvl="1"/>
            <a:r>
              <a:rPr lang="en-US" dirty="0" smtClean="0"/>
              <a:t>Engineer in Ireland? Scan </a:t>
            </a:r>
            <a:br>
              <a:rPr lang="en-US" dirty="0" smtClean="0"/>
            </a:br>
            <a:r>
              <a:rPr lang="en-US" dirty="0" smtClean="0"/>
              <a:t>and print?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8194" name="Picture 2" descr="C:\Users\Paula R. Stern\AppData\Local\Microsoft\Windows\Temporary Internet Files\Content.IE5\B222U8WL\MC9004417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1400"/>
            <a:ext cx="219456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5593080" y="3307080"/>
            <a:ext cx="2895600" cy="27432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>
            <a:endCxn id="5" idx="5"/>
          </p:cNvCxnSpPr>
          <p:nvPr/>
        </p:nvCxnSpPr>
        <p:spPr bwMode="auto">
          <a:xfrm>
            <a:off x="6172200" y="3581400"/>
            <a:ext cx="1892429" cy="206714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5055794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Hi-tech company in Israel</a:t>
            </a:r>
          </a:p>
          <a:p>
            <a:r>
              <a:rPr lang="en-US" dirty="0" smtClean="0"/>
              <a:t>Project: Engineering document (“100 or so pages” “mostly editing” “we’ll give you all the information”)</a:t>
            </a:r>
          </a:p>
          <a:p>
            <a:r>
              <a:rPr lang="en-US" dirty="0" smtClean="0"/>
              <a:t>Estimate…what estimate?</a:t>
            </a:r>
          </a:p>
          <a:p>
            <a:pPr lvl="1"/>
            <a:r>
              <a:rPr lang="en-US" dirty="0" smtClean="0"/>
              <a:t>20 hours</a:t>
            </a:r>
          </a:p>
          <a:p>
            <a:pPr lvl="1"/>
            <a:r>
              <a:rPr lang="en-US" dirty="0" smtClean="0"/>
              <a:t>Firm deadline…no buffer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87664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for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the entrance</a:t>
            </a:r>
          </a:p>
          <a:p>
            <a:r>
              <a:rPr lang="en-US" dirty="0" smtClean="0"/>
              <a:t>Version control</a:t>
            </a:r>
          </a:p>
          <a:p>
            <a:r>
              <a:rPr lang="en-US" dirty="0" smtClean="0"/>
              <a:t>Check info BEFORE giving to tech writers </a:t>
            </a:r>
          </a:p>
          <a:p>
            <a:pPr lvl="1"/>
            <a:r>
              <a:rPr lang="en-US" dirty="0" smtClean="0"/>
              <a:t>Are you Ltd. LLC, Inc., Corp?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Estimations – trust writers who regularly create documentation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15366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WHY did it take 120 hours?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hours was lost working on the customer’s file…till they told us it was the wrong file (times 2)</a:t>
            </a:r>
          </a:p>
          <a:p>
            <a:r>
              <a:rPr lang="en-US" dirty="0" smtClean="0"/>
              <a:t>3 hours with scan/print/telephone corrections</a:t>
            </a:r>
          </a:p>
          <a:p>
            <a:r>
              <a:rPr lang="en-US" dirty="0" smtClean="0"/>
              <a:t>Company told us to do A, then B, then C (change company name to Name Inc. – No, Ltd. no…Corp.) – other changes (7 hours)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 smtClean="0"/>
              <a:t>Total wasted: 20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78050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Not factored into their “20 hours”</a:t>
            </a:r>
          </a:p>
          <a:p>
            <a:pPr lvl="1"/>
            <a:r>
              <a:rPr lang="en-US" dirty="0" smtClean="0"/>
              <a:t>Compliance requirements – review and implementation – 10 hours (read, check, read, check, fix, check, read)</a:t>
            </a:r>
          </a:p>
          <a:p>
            <a:pPr lvl="1"/>
            <a:r>
              <a:rPr lang="en-US" dirty="0" smtClean="0"/>
              <a:t>Assembly part took approximately 20 hours (not factored in)</a:t>
            </a:r>
          </a:p>
          <a:p>
            <a:pPr lvl="1"/>
            <a:r>
              <a:rPr lang="en-US" dirty="0" smtClean="0"/>
              <a:t>Layout issues were huge (different writers, different formatting) – 5 hours</a:t>
            </a:r>
          </a:p>
          <a:p>
            <a:pPr marL="457200" lvl="1" indent="0" algn="r">
              <a:buNone/>
            </a:pPr>
            <a:r>
              <a:rPr lang="en-US" dirty="0" smtClean="0"/>
              <a:t>Total: 20 + 35 = 55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WHY did it take 120 hours?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0671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WHY did it take 120 hours?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120 page document…was 180 pages long</a:t>
            </a:r>
          </a:p>
          <a:p>
            <a:r>
              <a:rPr lang="en-US" dirty="0" smtClean="0"/>
              <a:t>5-6 day project took 12 days (long hours)</a:t>
            </a:r>
          </a:p>
          <a:p>
            <a:r>
              <a:rPr lang="en-US" dirty="0" smtClean="0"/>
              <a:t>16-22 hour days?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 descr="C:\Users\Paula R. Stern\AppData\Local\Microsoft\Windows\Temporary Internet Files\Content.IE5\T1CFF5DO\MC9003325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369" y="3810000"/>
            <a:ext cx="474876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80619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was a success</a:t>
            </a:r>
          </a:p>
          <a:p>
            <a:r>
              <a:rPr lang="en-US" dirty="0" smtClean="0"/>
              <a:t>Few other companies followed guidelines, while our client did</a:t>
            </a:r>
          </a:p>
          <a:p>
            <a:r>
              <a:rPr lang="en-US" dirty="0" smtClean="0"/>
              <a:t>Document was delivered on time (by plane)</a:t>
            </a:r>
          </a:p>
          <a:p>
            <a:r>
              <a:rPr lang="en-US" dirty="0" smtClean="0"/>
              <a:t>Document was printed in house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11410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 lesson – share your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0638" y="942975"/>
            <a:ext cx="6562725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Meeting – Client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r>
              <a:rPr lang="en-US" dirty="0" smtClean="0"/>
              <a:t>Met lead engineer and product manager</a:t>
            </a:r>
          </a:p>
          <a:p>
            <a:r>
              <a:rPr lang="en-US" dirty="0" smtClean="0"/>
              <a:t>Shown a 100 page requirements document</a:t>
            </a:r>
          </a:p>
          <a:p>
            <a:r>
              <a:rPr lang="en-US" dirty="0" smtClean="0"/>
              <a:t>Told to produce 100 pages of text</a:t>
            </a:r>
          </a:p>
          <a:p>
            <a:r>
              <a:rPr lang="en-US" dirty="0" smtClean="0"/>
              <a:t>Told it was “mostly editing”</a:t>
            </a:r>
          </a:p>
          <a:p>
            <a:r>
              <a:rPr lang="en-US" dirty="0" smtClean="0"/>
              <a:t>Lead engineer: “20 hours” for him to do it</a:t>
            </a:r>
          </a:p>
          <a:p>
            <a:r>
              <a:rPr lang="en-US" dirty="0" smtClean="0"/>
              <a:t>Deadline </a:t>
            </a:r>
          </a:p>
          <a:p>
            <a:pPr lvl="1"/>
            <a:r>
              <a:rPr lang="en-US" dirty="0" smtClean="0"/>
              <a:t>6 days later (10 hour days? 60 hours?)</a:t>
            </a:r>
          </a:p>
          <a:p>
            <a:pPr lvl="1"/>
            <a:r>
              <a:rPr lang="en-US" dirty="0" smtClean="0"/>
              <a:t>Leaving 7 days for printing and compiling</a:t>
            </a:r>
          </a:p>
          <a:p>
            <a:pPr lvl="1"/>
            <a:r>
              <a:rPr lang="en-US" dirty="0" smtClean="0"/>
              <a:t>3 days for overnight/2 day deliver</a:t>
            </a:r>
          </a:p>
          <a:p>
            <a:r>
              <a:rPr lang="en-US" dirty="0" smtClean="0"/>
              <a:t>Company authorized 40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1331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Meeting – 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90000"/>
              <a:buBlip>
                <a:blip r:embed="rId2"/>
              </a:buBlip>
            </a:pPr>
            <a:r>
              <a:rPr lang="en-US" dirty="0" smtClean="0"/>
              <a:t>Too much information was missing</a:t>
            </a:r>
          </a:p>
          <a:p>
            <a:pPr marL="342900" lvl="1" indent="-342900">
              <a:buSzPct val="90000"/>
              <a:buBlip>
                <a:blip r:embed="rId2"/>
              </a:buBlip>
            </a:pPr>
            <a:r>
              <a:rPr lang="en-US" dirty="0" smtClean="0"/>
              <a:t>Unclear what they wanted beyond editing</a:t>
            </a:r>
          </a:p>
          <a:p>
            <a:pPr marL="342900" lvl="1" indent="-342900">
              <a:buSzPct val="90000"/>
              <a:buBlip>
                <a:blip r:embed="rId2"/>
              </a:buBlip>
            </a:pPr>
            <a:r>
              <a:rPr lang="en-US" dirty="0" smtClean="0"/>
              <a:t>Lead engineer didn’t really understand documentation</a:t>
            </a:r>
          </a:p>
          <a:p>
            <a:pPr marL="342900" lvl="1" indent="-342900">
              <a:buSzPct val="90000"/>
              <a:buBlip>
                <a:blip r:embed="rId2"/>
              </a:buBlip>
            </a:pPr>
            <a:r>
              <a:rPr lang="en-US" dirty="0" smtClean="0"/>
              <a:t>Pressured to begin the work w/o outline/estimate</a:t>
            </a:r>
          </a:p>
          <a:p>
            <a:pPr marL="342900" lvl="1" indent="-342900">
              <a:buSzPct val="90000"/>
              <a:buBlip>
                <a:blip r:embed="rId2"/>
              </a:buBlip>
            </a:pPr>
            <a:r>
              <a:rPr lang="en-US" dirty="0" smtClean="0"/>
              <a:t>6 </a:t>
            </a:r>
            <a:r>
              <a:rPr lang="en-US" dirty="0"/>
              <a:t>days later (10 hour days? 60 </a:t>
            </a:r>
            <a:r>
              <a:rPr lang="en-US" dirty="0" smtClean="0"/>
              <a:t>hours </a:t>
            </a:r>
            <a:r>
              <a:rPr lang="en-US" dirty="0" smtClean="0"/>
              <a:t>maximum)</a:t>
            </a:r>
            <a:endParaRPr lang="en-US" dirty="0" smtClean="0"/>
          </a:p>
          <a:p>
            <a:pPr marL="342900" lvl="1" indent="-342900">
              <a:buSzPct val="90000"/>
              <a:buBlip>
                <a:blip r:embed="rId2"/>
              </a:buBlip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1911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010400" cy="914400"/>
          </a:xfrm>
        </p:spPr>
        <p:txBody>
          <a:bodyPr/>
          <a:lstStyle/>
          <a:p>
            <a:r>
              <a:rPr lang="en-US" dirty="0" smtClean="0"/>
              <a:t>What Wasn’t Done at the First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Outline of the project</a:t>
            </a:r>
          </a:p>
          <a:p>
            <a:r>
              <a:rPr lang="en-US" dirty="0" smtClean="0"/>
              <a:t>Clear understanding of WHO would assist us</a:t>
            </a:r>
          </a:p>
          <a:p>
            <a:r>
              <a:rPr lang="en-US" dirty="0" smtClean="0"/>
              <a:t>Wrong file delivered to us</a:t>
            </a:r>
          </a:p>
          <a:p>
            <a:r>
              <a:rPr lang="en-US" dirty="0" smtClean="0"/>
              <a:t>International agency requirements were poorly written…then interpreted by company’s engineers (incorrectly) </a:t>
            </a:r>
          </a:p>
          <a:p>
            <a:r>
              <a:rPr lang="en-US" dirty="0" smtClean="0"/>
              <a:t>Several different engineers were given pieces of the requirements document – no lead on their side assigned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6223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ahead!</a:t>
            </a:r>
          </a:p>
          <a:p>
            <a:pPr lvl="1"/>
            <a:r>
              <a:rPr lang="en-US" dirty="0" smtClean="0"/>
              <a:t>Define – </a:t>
            </a:r>
          </a:p>
          <a:p>
            <a:pPr lvl="2"/>
            <a:r>
              <a:rPr lang="en-US" dirty="0" smtClean="0"/>
              <a:t>WHO are the contact people</a:t>
            </a:r>
          </a:p>
          <a:p>
            <a:pPr lvl="2"/>
            <a:r>
              <a:rPr lang="en-US" dirty="0" smtClean="0"/>
              <a:t>WHAT responsibility each person has</a:t>
            </a:r>
          </a:p>
          <a:p>
            <a:pPr lvl="2"/>
            <a:r>
              <a:rPr lang="en-US" dirty="0" smtClean="0"/>
              <a:t>WHAT are the deliverables (format, contents)</a:t>
            </a:r>
          </a:p>
          <a:p>
            <a:pPr lvl="2"/>
            <a:r>
              <a:rPr lang="en-US" dirty="0" smtClean="0"/>
              <a:t>WHEN must they deliver (deadlines)</a:t>
            </a:r>
          </a:p>
          <a:p>
            <a:pPr lvl="2"/>
            <a:r>
              <a:rPr lang="en-US" dirty="0" smtClean="0"/>
              <a:t>WHAT will YOU be responsible for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3541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7010400" cy="914400"/>
          </a:xfrm>
        </p:spPr>
        <p:txBody>
          <a:bodyPr/>
          <a:lstStyle/>
          <a:p>
            <a:r>
              <a:rPr lang="en-US" dirty="0" smtClean="0"/>
              <a:t>Don’t underestimate the important of estimating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Normal project requirements: outline and estimate</a:t>
            </a:r>
          </a:p>
          <a:p>
            <a:r>
              <a:rPr lang="en-US" dirty="0" smtClean="0"/>
              <a:t>This project: no outline (mistake?)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2008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 SME SHOW you the product</a:t>
            </a:r>
          </a:p>
          <a:p>
            <a:r>
              <a:rPr lang="en-US" dirty="0" smtClean="0"/>
              <a:t>Take your time (count the windows, menus, questions, and calculate length and time for each)</a:t>
            </a:r>
          </a:p>
          <a:p>
            <a:r>
              <a:rPr lang="en-US" dirty="0" smtClean="0"/>
              <a:t>Don’t forget the extras (TOC, index, layout)</a:t>
            </a:r>
          </a:p>
          <a:p>
            <a:r>
              <a:rPr lang="en-US" dirty="0" smtClean="0"/>
              <a:t>Include a buffer – always unknown factors, additional review cycles, unrevealed features</a:t>
            </a:r>
          </a:p>
          <a:p>
            <a:r>
              <a:rPr lang="en-US" dirty="0" smtClean="0"/>
              <a:t>Be prepared to walk away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9480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 2014 WritePoint Ltd. All rights reserved.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1" descr="http://www.writepoint.com/blog/wp-content/uploads/2012/07/Techshoretsurvey76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90" y="64184"/>
            <a:ext cx="7162800" cy="67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776205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elcome to the World &amp;#x0D;&amp;#x0A;of Technical Writing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Did you always dream…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Did you always dream of being a technical writer?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What DOES a Technical Writer Do?&amp;quot;&quot;/&gt;&lt;property id=&quot;20307&quot; value=&quot;368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 - &amp;quot;Don’t panic – neither can I! &amp;#x0D;&amp;#x0A;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So…for the rest of us…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So…for the rest of us…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How do you get there?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Some rules about the course…and the room…&amp;quot;&quot;/&gt;&lt;property id=&quot;20307&quot; value=&quot;369&quot;/&gt;&lt;/object&gt;&lt;object type=&quot;3&quot; unique_id=&quot;10014&quot;&gt;&lt;property id=&quot;20148&quot; value=&quot;5&quot;/&gt;&lt;property id=&quot;20300&quot; value=&quot;Slide 12 - &amp;quot;Since you asked!&amp;quot;&quot;/&gt;&lt;property id=&quot;20307&quot; value=&quot;266&quot;/&gt;&lt;/object&gt;&lt;object type=&quot;3&quot; unique_id=&quot;10015&quot;&gt;&lt;property id=&quot;20148&quot; value=&quot;5&quot;/&gt;&lt;property id=&quot;20300&quot; value=&quot;Slide 13&quot;/&gt;&lt;property id=&quot;20307&quot; value=&quot;374&quot;/&gt;&lt;/object&gt;&lt;object type=&quot;3&quot; unique_id=&quot;10016&quot;&gt;&lt;property id=&quot;20148&quot; value=&quot;5&quot;/&gt;&lt;property id=&quot;20300&quot; value=&quot;Slide 17 - &amp;quot;A few more…&amp;quot;&quot;/&gt;&lt;property id=&quot;20307&quot; value=&quot;267&quot;/&gt;&lt;/object&gt;&lt;object type=&quot;3&quot; unique_id=&quot;10017&quot;&gt;&lt;property id=&quot;20148&quot; value=&quot;5&quot;/&gt;&lt;property id=&quot;20300&quot; value=&quot;Slide 19 - &amp;quot;Your Computer…and His/Hers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Maybe a few more…&amp;quot;&quot;/&gt;&lt;property id=&quot;20307&quot; value=&quot;269&quot;/&gt;&lt;/object&gt;&lt;object type=&quot;3&quot; unique_id=&quot;10020&quot;&gt;&lt;property id=&quot;20148&quot; value=&quot;5&quot;/&gt;&lt;property id=&quot;20300&quot; value=&quot;Slide 21 - &amp;quot;Again&amp;quot;&quot;/&gt;&lt;property id=&quot;20307&quot; value=&quot;270&quot;/&gt;&lt;/object&gt;&lt;object type=&quot;3&quot; unique_id=&quot;10021&quot;&gt;&lt;property id=&quot;20148&quot; value=&quot;5&quot;/&gt;&lt;property id=&quot;20300&quot; value=&quot;Slide 22 - &amp;quot;Contact Info&amp;quot;&quot;/&gt;&lt;property id=&quot;20307&quot; value=&quot;271&quot;/&gt;&lt;/object&gt;&lt;object type=&quot;3&quot; unique_id=&quot;10022&quot;&gt;&lt;property id=&quot;20148&quot; value=&quot;5&quot;/&gt;&lt;property id=&quot;20300&quot; value=&quot;Slide 24 - &amp;quot;Final Word…&amp;quot;&quot;/&gt;&lt;property id=&quot;20307&quot; value=&quot;375&quot;/&gt;&lt;/object&gt;&lt;object type=&quot;3&quot; unique_id=&quot;10023&quot;&gt;&lt;property id=&quot;20148&quot; value=&quot;5&quot;/&gt;&lt;property id=&quot;20300&quot; value=&quot;Slide 25 - &amp;quot;Introducing Today’s Topics&amp;quot;&quot;/&gt;&lt;property id=&quot;20307&quot; value=&quot;371&quot;/&gt;&lt;/object&gt;&lt;object type=&quot;3&quot; unique_id=&quot;10024&quot;&gt;&lt;property id=&quot;20148&quot; value=&quot;5&quot;/&gt;&lt;property id=&quot;20300&quot; value=&quot;Slide 26 - &amp;quot;Ready to Get Started? Let’s Discuss…&amp;quot;&quot;/&gt;&lt;property id=&quot;20307&quot; value=&quot;273&quot;/&gt;&lt;/object&gt;&lt;object type=&quot;3&quot; unique_id=&quot;10025&quot;&gt;&lt;property id=&quot;20148&quot; value=&quot;5&quot;/&gt;&lt;property id=&quot;20300&quot; value=&quot;Slide 27 - &amp;quot;Documentation Process&amp;quot;&quot;/&gt;&lt;property id=&quot;20307&quot; value=&quot;376&quot;/&gt;&lt;/object&gt;&lt;object type=&quot;3&quot; unique_id=&quot;10026&quot;&gt;&lt;property id=&quot;20148&quot; value=&quot;5&quot;/&gt;&lt;property id=&quot;20300&quot; value=&quot;Slide 28 - &amp;quot;Documentation Process (b’gadol)&amp;quot;&quot;/&gt;&lt;property id=&quot;20307&quot; value=&quot;372&quot;/&gt;&lt;/object&gt;&lt;object type=&quot;3&quot; unique_id=&quot;10029&quot;&gt;&lt;property id=&quot;20148&quot; value=&quot;5&quot;/&gt;&lt;property id=&quot;20300&quot; value=&quot;Slide 31 - &amp;quot;Some Basics…&amp;quot;&quot;/&gt;&lt;property id=&quot;20307&quot; value=&quot;275&quot;/&gt;&lt;/object&gt;&lt;object type=&quot;3&quot; unique_id=&quot;10030&quot;&gt;&lt;property id=&quot;20148&quot; value=&quot;5&quot;/&gt;&lt;property id=&quot;20300&quot; value=&quot;Slide 30 - &amp;quot;The Right Way Means…&amp;quot;&quot;/&gt;&lt;property id=&quot;20307&quot; value=&quot;276&quot;/&gt;&lt;/object&gt;&lt;object type=&quot;3&quot; unique_id=&quot;10031&quot;&gt;&lt;property id=&quot;20148&quot; value=&quot;5&quot;/&gt;&lt;property id=&quot;20300&quot; value=&quot;Slide 33 - &amp;quot;What are Styles and how do we use them?&amp;quot;&quot;/&gt;&lt;property id=&quot;20307&quot; value=&quot;382&quot;/&gt;&lt;/object&gt;&lt;object type=&quot;3&quot; unique_id=&quot;10032&quot;&gt;&lt;property id=&quot;20148&quot; value=&quot;5&quot;/&gt;&lt;property id=&quot;20300&quot; value=&quot;Slide 34 - &amp;quot;Styles&amp;quot;&quot;/&gt;&lt;property id=&quot;20307&quot; value=&quot;394&quot;/&gt;&lt;/object&gt;&lt;object type=&quot;3&quot; unique_id=&quot;10033&quot;&gt;&lt;property id=&quot;20148&quot; value=&quot;5&quot;/&gt;&lt;property id=&quot;20300&quot; value=&quot;Slide 35 - &amp;quot;What is a Style?&amp;quot;&quot;/&gt;&lt;property id=&quot;20307&quot; value=&quot;373&quot;/&gt;&lt;/object&gt;&lt;object type=&quot;3&quot; unique_id=&quot;10034&quot;&gt;&lt;property id=&quot;20148&quot; value=&quot;5&quot;/&gt;&lt;property id=&quot;20300&quot; value=&quot;Slide 36 - &amp;quot;So we apply styles - always&amp;quot;&quot;/&gt;&lt;property id=&quot;20307&quot; value=&quot;378&quot;/&gt;&lt;/object&gt;&lt;object type=&quot;3&quot; unique_id=&quot;10035&quot;&gt;&lt;property id=&quot;20148&quot; value=&quot;5&quot;/&gt;&lt;property id=&quot;20300&quot; value=&quot;Slide 37 - &amp;quot;Practical Reason Why Use a Style&amp;quot;&quot;/&gt;&lt;property id=&quot;20307&quot; value=&quot;379&quot;/&gt;&lt;/object&gt;&lt;object type=&quot;3&quot; unique_id=&quot;10036&quot;&gt;&lt;property id=&quot;20148&quot; value=&quot;5&quot;/&gt;&lt;property id=&quot;20300&quot; value=&quot;Slide 38 - &amp;quot;Or&amp;quot;&quot;/&gt;&lt;property id=&quot;20307&quot; value=&quot;380&quot;/&gt;&lt;/object&gt;&lt;object type=&quot;3&quot; unique_id=&quot;10037&quot;&gt;&lt;property id=&quot;20148&quot; value=&quot;5&quot;/&gt;&lt;property id=&quot;20300&quot; value=&quot;Slide 39 - &amp;quot;Soon…&amp;quot;&quot;/&gt;&lt;property id=&quot;20307&quot; value=&quot;381&quot;/&gt;&lt;/object&gt;&lt;object type=&quot;3&quot; unique_id=&quot;10038&quot;&gt;&lt;property id=&quot;20148&quot; value=&quot;5&quot;/&gt;&lt;property id=&quot;20300&quot; value=&quot;Slide 40 - &amp;quot;Templates&amp;#x0D;&amp;#x0A;&amp;#x0D;&amp;#x0A;Intro today, implementation soon&amp;quot;&quot;/&gt;&lt;property id=&quot;20307&quot; value=&quot;383&quot;/&gt;&lt;/object&gt;&lt;object type=&quot;3&quot; unique_id=&quot;10039&quot;&gt;&lt;property id=&quot;20148&quot; value=&quot;5&quot;/&gt;&lt;property id=&quot;20300&quot; value=&quot;Slide 41 - &amp;quot;Quick Intro: What is a Template?&amp;quot;&quot;/&gt;&lt;property id=&quot;20307&quot; value=&quot;277&quot;/&gt;&lt;/object&gt;&lt;object type=&quot;3&quot; unique_id=&quot;10040&quot;&gt;&lt;property id=&quot;20148&quot; value=&quot;5&quot;/&gt;&lt;property id=&quot;20300&quot; value=&quot;Slide 42&quot;/&gt;&lt;property id=&quot;20307&quot; value=&quot;384&quot;/&gt;&lt;/object&gt;&lt;object type=&quot;3&quot; unique_id=&quot;10041&quot;&gt;&lt;property id=&quot;20148&quot; value=&quot;5&quot;/&gt;&lt;property id=&quot;20300&quot; value=&quot;Slide 46 - &amp;quot;Planning the Document&amp;quot;&quot;/&gt;&lt;property id=&quot;20307&quot; value=&quot;385&quot;/&gt;&lt;/object&gt;&lt;object type=&quot;3&quot; unique_id=&quot;10042&quot;&gt;&lt;property id=&quot;20148&quot; value=&quot;5&quot;/&gt;&lt;property id=&quot;20300&quot; value=&quot;Slide 47 - &amp;quot;Now…&amp;quot;&quot;/&gt;&lt;property id=&quot;20307&quot; value=&quot;278&quot;/&gt;&lt;/object&gt;&lt;object type=&quot;3&quot; unique_id=&quot;10043&quot;&gt;&lt;property id=&quot;20148&quot; value=&quot;5&quot;/&gt;&lt;property id=&quot;20300&quot; value=&quot;Slide 49 - &amp;quot;What are you writing…what information do you need?&amp;quot;&quot;/&gt;&lt;property id=&quot;20307&quot; value=&quot;279&quot;/&gt;&lt;/object&gt;&lt;object type=&quot;3&quot; unique_id=&quot;10044&quot;&gt;&lt;property id=&quot;20148&quot; value=&quot;5&quot;/&gt;&lt;property id=&quot;20300&quot; value=&quot;Slide 50 - &amp;quot;Let’s Begin….Defining the Project&amp;quot;&quot;/&gt;&lt;property id=&quot;20307&quot; value=&quot;280&quot;/&gt;&lt;/object&gt;&lt;object type=&quot;3&quot; unique_id=&quot;10045&quot;&gt;&lt;property id=&quot;20148&quot; value=&quot;5&quot;/&gt;&lt;property id=&quot;20300&quot; value=&quot;Slide 51 - &amp;quot;Taking Documentation Apart&amp;quot;&quot;/&gt;&lt;property id=&quot;20307&quot; value=&quot;386&quot;/&gt;&lt;/object&gt;&lt;object type=&quot;3&quot; unique_id=&quot;10046&quot;&gt;&lt;property id=&quot;20148&quot; value=&quot;5&quot;/&gt;&lt;property id=&quot;20300&quot; value=&quot;Slide 52 - &amp;quot;Understanding the Parts of an Application&amp;quot;&quot;/&gt;&lt;property id=&quot;20307&quot; value=&quot;281&quot;/&gt;&lt;/object&gt;&lt;object type=&quot;3&quot; unique_id=&quot;10047&quot;&gt;&lt;property id=&quot;20148&quot; value=&quot;5&quot;/&gt;&lt;property id=&quot;20300&quot; value=&quot;Slide 53 - &amp;quot;Another Interface/GUI&amp;quot;&quot;/&gt;&lt;property id=&quot;20307&quot; value=&quot;282&quot;/&gt;&lt;/object&gt;&lt;object type=&quot;3&quot; unique_id=&quot;10048&quot;&gt;&lt;property id=&quot;20148&quot; value=&quot;5&quot;/&gt;&lt;property id=&quot;20300&quot; value=&quot;Slide 54 - &amp;quot;And some more…&amp;quot;&quot;/&gt;&lt;property id=&quot;20307&quot; value=&quot;283&quot;/&gt;&lt;/object&gt;&lt;object type=&quot;3&quot; unique_id=&quot;10049&quot;&gt;&lt;property id=&quot;20148&quot; value=&quot;5&quot;/&gt;&lt;property id=&quot;20300&quot; value=&quot;Slide 55 - &amp;quot;Quick Rule&amp;quot;&quot;/&gt;&lt;property id=&quot;20307&quot; value=&quot;284&quot;/&gt;&lt;/object&gt;&lt;object type=&quot;3&quot; unique_id=&quot;10050&quot;&gt;&lt;property id=&quot;20148&quot; value=&quot;5&quot;/&gt;&lt;property id=&quot;20300&quot; value=&quot;Slide 57 - &amp;quot;Another Quick Rule&amp;quot;&quot;/&gt;&lt;property id=&quot;20307&quot; value=&quot;285&quot;/&gt;&lt;/object&gt;&lt;object type=&quot;3&quot; unique_id=&quot;10051&quot;&gt;&lt;property id=&quot;20148&quot; value=&quot;5&quot;/&gt;&lt;property id=&quot;20300&quot; value=&quot;Slide 58 - &amp;quot;Types of Documents: Marketing Writing vs. Technical Writing&amp;quot;&quot;/&gt;&lt;property id=&quot;20307&quot; value=&quot;387&quot;/&gt;&lt;/object&gt;&lt;object type=&quot;3&quot; unique_id=&quot;10052&quot;&gt;&lt;property id=&quot;20148&quot; value=&quot;5&quot;/&gt;&lt;property id=&quot;20300&quot; value=&quot;Slide 59 - &amp;quot;Which Documents?&amp;quot;&quot;/&gt;&lt;property id=&quot;20307&quot; value=&quot;286&quot;/&gt;&lt;/object&gt;&lt;object type=&quot;3&quot; unique_id=&quot;10053&quot;&gt;&lt;property id=&quot;20148&quot; value=&quot;5&quot;/&gt;&lt;property id=&quot;20300&quot; value=&quot;Slide 60 - &amp;quot;Types of Documents&amp;quot;&quot;/&gt;&lt;property id=&quot;20307&quot; value=&quot;287&quot;/&gt;&lt;/object&gt;&lt;object type=&quot;3&quot; unique_id=&quot;10054&quot;&gt;&lt;property id=&quot;20148&quot; value=&quot;5&quot;/&gt;&lt;property id=&quot;20300&quot; value=&quot;Slide 61 - &amp;quot;Brochures&amp;quot;&quot;/&gt;&lt;property id=&quot;20307&quot; value=&quot;288&quot;/&gt;&lt;/object&gt;&lt;object type=&quot;3&quot; unique_id=&quot;10055&quot;&gt;&lt;property id=&quot;20148&quot; value=&quot;5&quot;/&gt;&lt;property id=&quot;20300&quot; value=&quot;Slide 62 - &amp;quot;Brochures are…&amp;quot;&quot;/&gt;&lt;property id=&quot;20307&quot; value=&quot;289&quot;/&gt;&lt;/object&gt;&lt;object type=&quot;3&quot; unique_id=&quot;10056&quot;&gt;&lt;property id=&quot;20148&quot; value=&quot;5&quot;/&gt;&lt;property id=&quot;20300&quot; value=&quot;Slide 63 - &amp;quot;Types of Documents&amp;quot;&quot;/&gt;&lt;property id=&quot;20307&quot; value=&quot;290&quot;/&gt;&lt;/object&gt;&lt;object type=&quot;3&quot; unique_id=&quot;10057&quot;&gt;&lt;property id=&quot;20148&quot; value=&quot;5&quot;/&gt;&lt;property id=&quot;20300&quot; value=&quot;Slide 64 - &amp;quot;White Papers&amp;quot;&quot;/&gt;&lt;property id=&quot;20307&quot; value=&quot;291&quot;/&gt;&lt;/object&gt;&lt;object type=&quot;3&quot; unique_id=&quot;10058&quot;&gt;&lt;property id=&quot;20148&quot; value=&quot;5&quot;/&gt;&lt;property id=&quot;20300&quot; value=&quot;Slide 65 - &amp;quot;White Paper are…&amp;quot;&quot;/&gt;&lt;property id=&quot;20307&quot; value=&quot;292&quot;/&gt;&lt;/object&gt;&lt;object type=&quot;3&quot; unique_id=&quot;10059&quot;&gt;&lt;property id=&quot;20148&quot; value=&quot;5&quot;/&gt;&lt;property id=&quot;20300&quot; value=&quot;Slide 66 - &amp;quot;Types of Documents&amp;quot;&quot;/&gt;&lt;property id=&quot;20307&quot; value=&quot;293&quot;/&gt;&lt;/object&gt;&lt;object type=&quot;3&quot; unique_id=&quot;10060&quot;&gt;&lt;property id=&quot;20148&quot; value=&quot;5&quot;/&gt;&lt;property id=&quot;20300&quot; value=&quot;Slide 67 - &amp;quot;Data Sheets&amp;quot;&quot;/&gt;&lt;property id=&quot;20307&quot; value=&quot;294&quot;/&gt;&lt;/object&gt;&lt;object type=&quot;3&quot; unique_id=&quot;10061&quot;&gt;&lt;property id=&quot;20148&quot; value=&quot;5&quot;/&gt;&lt;property id=&quot;20300&quot; value=&quot;Slide 68 - &amp;quot;Types of Documents&amp;quot;&quot;/&gt;&lt;property id=&quot;20307&quot; value=&quot;295&quot;/&gt;&lt;/object&gt;&lt;object type=&quot;3&quot; unique_id=&quot;10062&quot;&gt;&lt;property id=&quot;20148&quot; value=&quot;5&quot;/&gt;&lt;property id=&quot;20300&quot; value=&quot;Slide 69 - &amp;quot;Technical Manuals&amp;quot;&quot;/&gt;&lt;property id=&quot;20307&quot; value=&quot;296&quot;/&gt;&lt;/object&gt;&lt;object type=&quot;3&quot; unique_id=&quot;10063&quot;&gt;&lt;property id=&quot;20148&quot; value=&quot;5&quot;/&gt;&lt;property id=&quot;20300&quot; value=&quot;Slide 70 - &amp;quot;Types of Documents&amp;quot;&quot;/&gt;&lt;property id=&quot;20307&quot; value=&quot;297&quot;/&gt;&lt;/object&gt;&lt;object type=&quot;3&quot; unique_id=&quot;10064&quot;&gt;&lt;property id=&quot;20148&quot; value=&quot;5&quot;/&gt;&lt;property id=&quot;20300&quot; value=&quot;Slide 71 - &amp;quot;Types of Documents&amp;quot;&quot;/&gt;&lt;property id=&quot;20307&quot; value=&quot;298&quot;/&gt;&lt;/object&gt;&lt;object type=&quot;3&quot; unique_id=&quot;10065&quot;&gt;&lt;property id=&quot;20148&quot; value=&quot;5&quot;/&gt;&lt;property id=&quot;20300&quot; value=&quot;Slide 72 - &amp;quot;Types of Documents&amp;quot;&quot;/&gt;&lt;property id=&quot;20307&quot; value=&quot;299&quot;/&gt;&lt;/object&gt;&lt;object type=&quot;3&quot; unique_id=&quot;10066&quot;&gt;&lt;property id=&quot;20148&quot; value=&quot;5&quot;/&gt;&lt;property id=&quot;20300&quot; value=&quot;Slide 73 - &amp;quot;Types of Documents&amp;quot;&quot;/&gt;&lt;property id=&quot;20307&quot; value=&quot;300&quot;/&gt;&lt;/object&gt;&lt;object type=&quot;3&quot; unique_id=&quot;10067&quot;&gt;&lt;property id=&quot;20148&quot; value=&quot;5&quot;/&gt;&lt;property id=&quot;20300&quot; value=&quot;Slide 74 - &amp;quot;Common to all Documents&amp;quot;&quot;/&gt;&lt;property id=&quot;20307&quot; value=&quot;301&quot;/&gt;&lt;/object&gt;&lt;object type=&quot;3&quot; unique_id=&quot;10068&quot;&gt;&lt;property id=&quot;20148&quot; value=&quot;5&quot;/&gt;&lt;property id=&quot;20300&quot; value=&quot;Slide 75 - &amp;quot;Differences&amp;quot;&quot;/&gt;&lt;property id=&quot;20307&quot; value=&quot;302&quot;/&gt;&lt;/object&gt;&lt;object type=&quot;3&quot; unique_id=&quot;10069&quot;&gt;&lt;property id=&quot;20148&quot; value=&quot;5&quot;/&gt;&lt;property id=&quot;20300&quot; value=&quot;Slide 76 - &amp;quot;Focusing on Technical Documentation&amp;quot;&quot;/&gt;&lt;property id=&quot;20307&quot; value=&quot;303&quot;/&gt;&lt;/object&gt;&lt;object type=&quot;3&quot; unique_id=&quot;10070&quot;&gt;&lt;property id=&quot;20148&quot; value=&quot;5&quot;/&gt;&lt;property id=&quot;20300&quot; value=&quot;Slide 77 - &amp;quot;Parts of a Single Technical Document&amp;quot;&quot;/&gt;&lt;property id=&quot;20307&quot; value=&quot;388&quot;/&gt;&lt;/object&gt;&lt;object type=&quot;3&quot; unique_id=&quot;10071&quot;&gt;&lt;property id=&quot;20148&quot; value=&quot;5&quot;/&gt;&lt;property id=&quot;20300&quot; value=&quot;Slide 78 - &amp;quot;Parts of a User Manual&amp;quot;&quot;/&gt;&lt;property id=&quot;20307&quot; value=&quot;304&quot;/&gt;&lt;/object&gt;&lt;object type=&quot;3&quot; unique_id=&quot;10072&quot;&gt;&lt;property id=&quot;20148&quot; value=&quot;5&quot;/&gt;&lt;property id=&quot;20300&quot; value=&quot;Slide 79 - &amp;quot;Parts of a User Manual&amp;quot;&quot;/&gt;&lt;property id=&quot;20307&quot; value=&quot;305&quot;/&gt;&lt;/object&gt;&lt;object type=&quot;3&quot; unique_id=&quot;10073&quot;&gt;&lt;property id=&quot;20148&quot; value=&quot;5&quot;/&gt;&lt;property id=&quot;20300&quot; value=&quot;Slide 80 - &amp;quot;Parts of a User Manual&amp;quot;&quot;/&gt;&lt;property id=&quot;20307&quot; value=&quot;306&quot;/&gt;&lt;/object&gt;&lt;object type=&quot;3&quot; unique_id=&quot;10074&quot;&gt;&lt;property id=&quot;20148&quot; value=&quot;5&quot;/&gt;&lt;property id=&quot;20300&quot; value=&quot;Slide 81 - &amp;quot;Parts of a User Manual&amp;quot;&quot;/&gt;&lt;property id=&quot;20307&quot; value=&quot;307&quot;/&gt;&lt;/object&gt;&lt;object type=&quot;3&quot; unique_id=&quot;10075&quot;&gt;&lt;property id=&quot;20148&quot; value=&quot;5&quot;/&gt;&lt;property id=&quot;20300&quot; value=&quot;Slide 82 - &amp;quot;Parts of a User Manual&amp;quot;&quot;/&gt;&lt;property id=&quot;20307&quot; value=&quot;308&quot;/&gt;&lt;/object&gt;&lt;object type=&quot;3&quot; unique_id=&quot;10076&quot;&gt;&lt;property id=&quot;20148&quot; value=&quot;5&quot;/&gt;&lt;property id=&quot;20300&quot; value=&quot;Slide 83 - &amp;quot;Parts of a Document&amp;quot;&quot;/&gt;&lt;property id=&quot;20307&quot; value=&quot;309&quot;/&gt;&lt;/object&gt;&lt;object type=&quot;3&quot; unique_id=&quot;10077&quot;&gt;&lt;property id=&quot;20148&quot; value=&quot;5&quot;/&gt;&lt;property id=&quot;20300&quot; value=&quot;Slide 84 - &amp;quot;Parts of a Document&amp;quot;&quot;/&gt;&lt;property id=&quot;20307&quot; value=&quot;310&quot;/&gt;&lt;/object&gt;&lt;object type=&quot;3&quot; unique_id=&quot;10078&quot;&gt;&lt;property id=&quot;20148&quot; value=&quot;5&quot;/&gt;&lt;property id=&quot;20300&quot; value=&quot;Slide 85 - &amp;quot;Standard Chapters&amp;quot;&quot;/&gt;&lt;property id=&quot;20307&quot; value=&quot;389&quot;/&gt;&lt;/object&gt;&lt;object type=&quot;3&quot; unique_id=&quot;10079&quot;&gt;&lt;property id=&quot;20148&quot; value=&quot;5&quot;/&gt;&lt;property id=&quot;20300&quot; value=&quot;Slide 86 - &amp;quot;Parts of a Document&amp;quot;&quot;/&gt;&lt;property id=&quot;20307&quot; value=&quot;311&quot;/&gt;&lt;/object&gt;&lt;object type=&quot;3&quot; unique_id=&quot;10080&quot;&gt;&lt;property id=&quot;20148&quot; value=&quot;5&quot;/&gt;&lt;property id=&quot;20300&quot; value=&quot;Slide 87 - &amp;quot;Parts of a Document&amp;quot;&quot;/&gt;&lt;property id=&quot;20307&quot; value=&quot;312&quot;/&gt;&lt;/object&gt;&lt;object type=&quot;3&quot; unique_id=&quot;10081&quot;&gt;&lt;property id=&quot;20148&quot; value=&quot;5&quot;/&gt;&lt;property id=&quot;20300&quot; value=&quot;Slide 88 - &amp;quot;Parts of a Single Page in a Technical Document&amp;quot;&quot;/&gt;&lt;property id=&quot;20307&quot; value=&quot;390&quot;/&gt;&lt;/object&gt;&lt;object type=&quot;3&quot; unique_id=&quot;10082&quot;&gt;&lt;property id=&quot;20148&quot; value=&quot;5&quot;/&gt;&lt;property id=&quot;20300&quot; value=&quot;Slide 89 - &amp;quot;Parts of a Page&amp;quot;&quot;/&gt;&lt;property id=&quot;20307&quot; value=&quot;313&quot;/&gt;&lt;/object&gt;&lt;object type=&quot;3&quot; unique_id=&quot;10083&quot;&gt;&lt;property id=&quot;20148&quot; value=&quot;5&quot;/&gt;&lt;property id=&quot;20300&quot; value=&quot;Slide 90 - &amp;quot;Parts of a Page&amp;quot;&quot;/&gt;&lt;property id=&quot;20307&quot; value=&quot;314&quot;/&gt;&lt;/object&gt;&lt;object type=&quot;3&quot; unique_id=&quot;10084&quot;&gt;&lt;property id=&quot;20148&quot; value=&quot;5&quot;/&gt;&lt;property id=&quot;20300&quot; value=&quot;Slide 91 - &amp;quot;Word &amp;#x0D;&amp;#x0A;Environment&amp;quot;&quot;/&gt;&lt;property id=&quot;20307&quot; value=&quot;315&quot;/&gt;&lt;/object&gt;&lt;object type=&quot;3&quot; unique_id=&quot;10085&quot;&gt;&lt;property id=&quot;20148&quot; value=&quot;5&quot;/&gt;&lt;property id=&quot;20300&quot; value=&quot;Slide 92 - &amp;quot;Styles&amp;quot;&quot;/&gt;&lt;property id=&quot;20307&quot; value=&quot;316&quot;/&gt;&lt;/object&gt;&lt;object type=&quot;3&quot; unique_id=&quot;10086&quot;&gt;&lt;property id=&quot;20148&quot; value=&quot;5&quot;/&gt;&lt;property id=&quot;20300&quot; value=&quot;Slide 93&quot;/&gt;&lt;property id=&quot;20307&quot; value=&quot;392&quot;/&gt;&lt;/object&gt;&lt;object type=&quot;3&quot; unique_id=&quot;10087&quot;&gt;&lt;property id=&quot;20148&quot; value=&quot;5&quot;/&gt;&lt;property id=&quot;20300&quot; value=&quot;Slide 94 - &amp;quot;Working with &amp;#x0D;&amp;#x0A;Styles&amp;quot;&quot;/&gt;&lt;property id=&quot;20307&quot; value=&quot;393&quot;/&gt;&lt;/object&gt;&lt;object type=&quot;3&quot; unique_id=&quot;10088&quot;&gt;&lt;property id=&quot;20148&quot; value=&quot;5&quot;/&gt;&lt;property id=&quot;20300&quot; value=&quot;Slide 95 - &amp;quot;About Styles&amp;quot;&quot;/&gt;&lt;property id=&quot;20307&quot; value=&quot;391&quot;/&gt;&lt;/object&gt;&lt;object type=&quot;3&quot; unique_id=&quot;10089&quot;&gt;&lt;property id=&quot;20148&quot; value=&quot;5&quot;/&gt;&lt;property id=&quot;20300&quot; value=&quot;Slide 96 - &amp;quot;Styles&amp;quot;&quot;/&gt;&lt;property id=&quot;20307&quot; value=&quot;317&quot;/&gt;&lt;/object&gt;&lt;object type=&quot;3&quot; unique_id=&quot;11114&quot;&gt;&lt;property id=&quot;20148&quot; value=&quot;5&quot;/&gt;&lt;property id=&quot;20300&quot; value=&quot;Slide 44 - &amp;quot;Styles and Templates&amp;quot;&quot;/&gt;&lt;property id=&quot;20307&quot; value=&quot;395&quot;/&gt;&lt;/object&gt;&lt;object type=&quot;3&quot; unique_id=&quot;11649&quot;&gt;&lt;property id=&quot;20148&quot; value=&quot;5&quot;/&gt;&lt;property id=&quot;20300&quot; value=&quot;Slide 4 - &amp;quot;Confession…&amp;quot;&quot;/&gt;&lt;property id=&quot;20307&quot; value=&quot;396&quot;/&gt;&lt;/object&gt;&lt;object type=&quot;3&quot; unique_id=&quot;12100&quot;&gt;&lt;property id=&quot;20148&quot; value=&quot;5&quot;/&gt;&lt;property id=&quot;20300&quot; value=&quot;Slide 23 - &amp;quot;And One More…&amp;quot;&quot;/&gt;&lt;property id=&quot;20307&quot; value=&quot;397&quot;/&gt;&lt;/object&gt;&lt;object type=&quot;3&quot; unique_id=&quot;12556&quot;&gt;&lt;property id=&quot;20148&quot; value=&quot;5&quot;/&gt;&lt;property id=&quot;20300&quot; value=&quot;Slide 18 - &amp;quot;Don’t mean to get personal…&amp;quot;&quot;/&gt;&lt;property id=&quot;20307&quot; value=&quot;400&quot;/&gt;&lt;/object&gt;&lt;object type=&quot;3&quot; unique_id=&quot;12557&quot;&gt;&lt;property id=&quot;20148&quot; value=&quot;5&quot;/&gt;&lt;property id=&quot;20300&quot; value=&quot;Slide 29 - &amp;quot;THREE Most Important Words&amp;#x0D;&amp;#x0A;in Technical Writing&amp;quot;&quot;/&gt;&lt;property id=&quot;20307&quot; value=&quot;398&quot;/&gt;&lt;/object&gt;&lt;object type=&quot;3&quot; unique_id=&quot;12558&quot;&gt;&lt;property id=&quot;20148&quot; value=&quot;5&quot;/&gt;&lt;property id=&quot;20300&quot; value=&quot;Slide 48 - &amp;quot;Before You Begin…or As You Begin&amp;quot;&quot;/&gt;&lt;property id=&quot;20307&quot; value=&quot;399&quot;/&gt;&lt;/object&gt;&lt;object type=&quot;3&quot; unique_id=&quot;13571&quot;&gt;&lt;property id=&quot;20148&quot; value=&quot;5&quot;/&gt;&lt;property id=&quot;20300&quot; value=&quot;Slide 16&quot;/&gt;&lt;property id=&quot;20307&quot; value=&quot;401&quot;/&gt;&lt;/object&gt;&lt;object type=&quot;3&quot; unique_id=&quot;13572&quot;&gt;&lt;property id=&quot;20148&quot; value=&quot;5&quot;/&gt;&lt;property id=&quot;20300&quot; value=&quot;Slide 20&quot;/&gt;&lt;property id=&quot;20307&quot; value=&quot;402&quot;/&gt;&lt;/object&gt;&lt;object type=&quot;3&quot; unique_id=&quot;13573&quot;&gt;&lt;property id=&quot;20148&quot; value=&quot;5&quot;/&gt;&lt;property id=&quot;20300&quot; value=&quot;Slide 32 - &amp;quot;Base of Technical Writing&amp;quot;&quot;/&gt;&lt;property id=&quot;20307&quot; value=&quot;403&quot;/&gt;&lt;/object&gt;&lt;object type=&quot;3&quot; unique_id=&quot;13574&quot;&gt;&lt;property id=&quot;20148&quot; value=&quot;5&quot;/&gt;&lt;property id=&quot;20300&quot; value=&quot;Slide 43 - &amp;quot;Think of a Book and Pages&amp;quot;&quot;/&gt;&lt;property id=&quot;20307&quot; value=&quot;404&quot;/&gt;&lt;/object&gt;&lt;object type=&quot;3&quot; unique_id=&quot;13575&quot;&gt;&lt;property id=&quot;20148&quot; value=&quot;5&quot;/&gt;&lt;property id=&quot;20300&quot; value=&quot;Slide 45 - &amp;quot;Before you write&amp;quot;&quot;/&gt;&lt;property id=&quot;20307&quot; value=&quot;405&quot;/&gt;&lt;/object&gt;&lt;object type=&quot;3&quot; unique_id=&quot;14255&quot;&gt;&lt;property id=&quot;20148&quot; value=&quot;5&quot;/&gt;&lt;property id=&quot;20300&quot; value=&quot;Slide 14 - &amp;quot;A Word about Food&amp;quot;&quot;/&gt;&lt;property id=&quot;20307&quot; value=&quot;406&quot;/&gt;&lt;/object&gt;&lt;object type=&quot;3&quot; unique_id=&quot;14548&quot;&gt;&lt;property id=&quot;20148&quot; value=&quot;5&quot;/&gt;&lt;property id=&quot;20300&quot; value=&quot;Slide 56 - &amp;quot;Terms&amp;quot;&quot;/&gt;&lt;property id=&quot;20307&quot; value=&quot;40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P_Template2">
  <a:themeElements>
    <a:clrScheme name="WP_Template2 8">
      <a:dk1>
        <a:srgbClr val="000066"/>
      </a:dk1>
      <a:lt1>
        <a:srgbClr val="FFFFFF"/>
      </a:lt1>
      <a:dk2>
        <a:srgbClr val="00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000056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WP_Template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P_Template2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_Template2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_Template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_Template2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_Template2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_Template2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_Template2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_Template2 8">
        <a:dk1>
          <a:srgbClr val="000066"/>
        </a:dk1>
        <a:lt1>
          <a:srgbClr val="FFFFFF"/>
        </a:lt1>
        <a:dk2>
          <a:srgbClr val="00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000056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WP_Template2</Template>
  <TotalTime>1324</TotalTime>
  <Words>1134</Words>
  <Application>Microsoft Office PowerPoint</Application>
  <PresentationFormat>On-screen Show (4:3)</PresentationFormat>
  <Paragraphs>182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WP_Template2</vt:lpstr>
      <vt:lpstr>Case Study: Real Lessons for Technical Writing Projects…  or…  Why a TWENTY hour project took ONE HUNDRED AND TWENTY HOURS!</vt:lpstr>
      <vt:lpstr>Case Study Details</vt:lpstr>
      <vt:lpstr>First Meeting – Client Description</vt:lpstr>
      <vt:lpstr>First Meeting – Our Thoughts</vt:lpstr>
      <vt:lpstr>What Wasn’t Done at the First Meeting</vt:lpstr>
      <vt:lpstr>Lesson One</vt:lpstr>
      <vt:lpstr>Don’t underestimate the important of estimating</vt:lpstr>
      <vt:lpstr>Making an Estimate</vt:lpstr>
      <vt:lpstr>PowerPoint Presentation</vt:lpstr>
      <vt:lpstr>Outline Should Include:</vt:lpstr>
      <vt:lpstr>Why Do You Need an Outline?</vt:lpstr>
      <vt:lpstr>Assess the Materials On Hand</vt:lpstr>
      <vt:lpstr>Determine the Flow of Responsibilities</vt:lpstr>
      <vt:lpstr>Coping with Insanity</vt:lpstr>
      <vt:lpstr>Keep a Sense…</vt:lpstr>
      <vt:lpstr>Summary</vt:lpstr>
      <vt:lpstr>Lessons for Tomorrow</vt:lpstr>
      <vt:lpstr>Lessons for Tomorrow</vt:lpstr>
      <vt:lpstr>Lessons for Tomorrow</vt:lpstr>
      <vt:lpstr>Lessons for Client</vt:lpstr>
      <vt:lpstr>So, WHY did it take 120 hours?</vt:lpstr>
      <vt:lpstr>So, WHY did it take 120 hours?</vt:lpstr>
      <vt:lpstr>So, WHY did it take 120 hours?</vt:lpstr>
      <vt:lpstr>Final Comments</vt:lpstr>
      <vt:lpstr>And final lesson – share your knowledge</vt:lpstr>
    </vt:vector>
  </TitlesOfParts>
  <Company>WritePoint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World  of Technical Writing</dc:title>
  <dc:creator>WritePoint</dc:creator>
  <cp:lastModifiedBy>Paula R. Stern</cp:lastModifiedBy>
  <cp:revision>74</cp:revision>
  <dcterms:created xsi:type="dcterms:W3CDTF">2008-10-26T10:39:31Z</dcterms:created>
  <dcterms:modified xsi:type="dcterms:W3CDTF">2014-06-18T16:42:05Z</dcterms:modified>
</cp:coreProperties>
</file>